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4.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 id="2147483705" r:id="rId3"/>
  </p:sldMasterIdLst>
  <p:notesMasterIdLst>
    <p:notesMasterId r:id="rId60"/>
  </p:notesMasterIdLst>
  <p:sldIdLst>
    <p:sldId id="424" r:id="rId4"/>
    <p:sldId id="468" r:id="rId5"/>
    <p:sldId id="425" r:id="rId6"/>
    <p:sldId id="482" r:id="rId7"/>
    <p:sldId id="453" r:id="rId8"/>
    <p:sldId id="454" r:id="rId9"/>
    <p:sldId id="464" r:id="rId10"/>
    <p:sldId id="455" r:id="rId11"/>
    <p:sldId id="447" r:id="rId12"/>
    <p:sldId id="448" r:id="rId13"/>
    <p:sldId id="451" r:id="rId14"/>
    <p:sldId id="415" r:id="rId15"/>
    <p:sldId id="353" r:id="rId16"/>
    <p:sldId id="485" r:id="rId17"/>
    <p:sldId id="392" r:id="rId18"/>
    <p:sldId id="389" r:id="rId19"/>
    <p:sldId id="474" r:id="rId20"/>
    <p:sldId id="473" r:id="rId21"/>
    <p:sldId id="477" r:id="rId22"/>
    <p:sldId id="438" r:id="rId23"/>
    <p:sldId id="475" r:id="rId24"/>
    <p:sldId id="476" r:id="rId25"/>
    <p:sldId id="465" r:id="rId26"/>
    <p:sldId id="467" r:id="rId27"/>
    <p:sldId id="489" r:id="rId28"/>
    <p:sldId id="441" r:id="rId29"/>
    <p:sldId id="457" r:id="rId30"/>
    <p:sldId id="458" r:id="rId31"/>
    <p:sldId id="434" r:id="rId32"/>
    <p:sldId id="445" r:id="rId33"/>
    <p:sldId id="456" r:id="rId34"/>
    <p:sldId id="459" r:id="rId35"/>
    <p:sldId id="460" r:id="rId36"/>
    <p:sldId id="469" r:id="rId37"/>
    <p:sldId id="413" r:id="rId38"/>
    <p:sldId id="419" r:id="rId39"/>
    <p:sldId id="462" r:id="rId40"/>
    <p:sldId id="463" r:id="rId41"/>
    <p:sldId id="420" r:id="rId42"/>
    <p:sldId id="371" r:id="rId43"/>
    <p:sldId id="450" r:id="rId44"/>
    <p:sldId id="452" r:id="rId45"/>
    <p:sldId id="481" r:id="rId46"/>
    <p:sldId id="407" r:id="rId47"/>
    <p:sldId id="396" r:id="rId48"/>
    <p:sldId id="402" r:id="rId49"/>
    <p:sldId id="488" r:id="rId50"/>
    <p:sldId id="397" r:id="rId51"/>
    <p:sldId id="486" r:id="rId52"/>
    <p:sldId id="422" r:id="rId53"/>
    <p:sldId id="411" r:id="rId54"/>
    <p:sldId id="404" r:id="rId55"/>
    <p:sldId id="412" r:id="rId56"/>
    <p:sldId id="405" r:id="rId57"/>
    <p:sldId id="487" r:id="rId58"/>
    <p:sldId id="472" r:id="rId59"/>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3EFFD"/>
    <a:srgbClr val="021A42"/>
    <a:srgbClr val="3D71BC"/>
    <a:srgbClr val="0999D6"/>
    <a:srgbClr val="54A0E3"/>
    <a:srgbClr val="62B8E9"/>
    <a:srgbClr val="8AC858"/>
    <a:srgbClr val="92CDCF"/>
    <a:srgbClr val="FABB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3" autoAdjust="0"/>
    <p:restoredTop sz="95238" autoAdjust="0"/>
  </p:normalViewPr>
  <p:slideViewPr>
    <p:cSldViewPr snapToGrid="0">
      <p:cViewPr varScale="1">
        <p:scale>
          <a:sx n="83" d="100"/>
          <a:sy n="83" d="100"/>
        </p:scale>
        <p:origin x="27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54C6ED-1497-48C4-AFD0-976B06F33DC9}" type="doc">
      <dgm:prSet loTypeId="urn:microsoft.com/office/officeart/2005/8/layout/venn1" loCatId="relationship" qsTypeId="urn:microsoft.com/office/officeart/2005/8/quickstyle/simple1" qsCatId="simple" csTypeId="urn:microsoft.com/office/officeart/2005/8/colors/accent1_2" csCatId="accent1" phldr="1"/>
      <dgm:spPr/>
    </dgm:pt>
    <dgm:pt modelId="{502A6625-2913-4717-A231-3E9165A7F802}">
      <dgm:prSet phldrT="[Text]" custT="1"/>
      <dgm:spPr/>
      <dgm:t>
        <a:bodyPr/>
        <a:lstStyle/>
        <a:p>
          <a:r>
            <a:rPr lang="en-US" sz="2400" dirty="0">
              <a:solidFill>
                <a:schemeClr val="tx2"/>
              </a:solidFill>
              <a:latin typeface="Comic Sans MS" panose="030F0702030302020204" pitchFamily="66" charset="0"/>
            </a:rPr>
            <a:t>Good ideas</a:t>
          </a:r>
        </a:p>
      </dgm:t>
    </dgm:pt>
    <dgm:pt modelId="{9F7215F7-DCAA-41BB-A7EC-D63E49604A66}" type="parTrans" cxnId="{8184F560-3E3A-42DF-AD1F-AEBF9A5C2AA9}">
      <dgm:prSet/>
      <dgm:spPr/>
      <dgm:t>
        <a:bodyPr/>
        <a:lstStyle/>
        <a:p>
          <a:endParaRPr lang="en-US" sz="2400">
            <a:solidFill>
              <a:schemeClr val="tx2"/>
            </a:solidFill>
            <a:latin typeface="Comic Sans MS" panose="030F0702030302020204" pitchFamily="66" charset="0"/>
          </a:endParaRPr>
        </a:p>
      </dgm:t>
    </dgm:pt>
    <dgm:pt modelId="{192337EE-D02B-416D-983D-221BA0F5D6ED}" type="sibTrans" cxnId="{8184F560-3E3A-42DF-AD1F-AEBF9A5C2AA9}">
      <dgm:prSet/>
      <dgm:spPr/>
      <dgm:t>
        <a:bodyPr/>
        <a:lstStyle/>
        <a:p>
          <a:endParaRPr lang="en-US" sz="2400">
            <a:solidFill>
              <a:schemeClr val="tx2"/>
            </a:solidFill>
            <a:latin typeface="Comic Sans MS" panose="030F0702030302020204" pitchFamily="66" charset="0"/>
          </a:endParaRPr>
        </a:p>
      </dgm:t>
    </dgm:pt>
    <dgm:pt modelId="{2886C6E2-CF7D-40A5-BD28-FA4FF7BCC61C}">
      <dgm:prSet phldrT="[Text]" custT="1"/>
      <dgm:spPr/>
      <dgm:t>
        <a:bodyPr/>
        <a:lstStyle/>
        <a:p>
          <a:r>
            <a:rPr lang="en-US" sz="2400" dirty="0">
              <a:solidFill>
                <a:schemeClr val="tx2"/>
              </a:solidFill>
              <a:latin typeface="Comic Sans MS" panose="030F0702030302020204" pitchFamily="66" charset="0"/>
            </a:rPr>
            <a:t>Careful planning</a:t>
          </a:r>
        </a:p>
      </dgm:t>
    </dgm:pt>
    <dgm:pt modelId="{87E455B2-10B4-487D-A5C6-A71B6E967139}" type="parTrans" cxnId="{AEFFA959-67B0-490B-815F-E3CF714D4BFD}">
      <dgm:prSet/>
      <dgm:spPr/>
      <dgm:t>
        <a:bodyPr/>
        <a:lstStyle/>
        <a:p>
          <a:endParaRPr lang="en-US" sz="2400">
            <a:solidFill>
              <a:schemeClr val="tx2"/>
            </a:solidFill>
            <a:latin typeface="Comic Sans MS" panose="030F0702030302020204" pitchFamily="66" charset="0"/>
          </a:endParaRPr>
        </a:p>
      </dgm:t>
    </dgm:pt>
    <dgm:pt modelId="{E61B5B9B-B413-4679-8808-8034FEDCDEF6}" type="sibTrans" cxnId="{AEFFA959-67B0-490B-815F-E3CF714D4BFD}">
      <dgm:prSet/>
      <dgm:spPr/>
      <dgm:t>
        <a:bodyPr/>
        <a:lstStyle/>
        <a:p>
          <a:endParaRPr lang="en-US" sz="2400">
            <a:solidFill>
              <a:schemeClr val="tx2"/>
            </a:solidFill>
            <a:latin typeface="Comic Sans MS" panose="030F0702030302020204" pitchFamily="66" charset="0"/>
          </a:endParaRPr>
        </a:p>
      </dgm:t>
    </dgm:pt>
    <dgm:pt modelId="{E3AAA6A8-E9B3-44C3-A591-65FF70F400E1}">
      <dgm:prSet phldrT="[Text]" custT="1"/>
      <dgm:spPr/>
      <dgm:t>
        <a:bodyPr/>
        <a:lstStyle/>
        <a:p>
          <a:r>
            <a:rPr lang="en-US" sz="2400" dirty="0">
              <a:solidFill>
                <a:schemeClr val="tx2"/>
              </a:solidFill>
              <a:latin typeface="Comic Sans MS" panose="030F0702030302020204" pitchFamily="66" charset="0"/>
            </a:rPr>
            <a:t>Smart people</a:t>
          </a:r>
        </a:p>
      </dgm:t>
    </dgm:pt>
    <dgm:pt modelId="{8B71C459-DB9D-4B5C-A26F-9D183DAF1B1E}" type="parTrans" cxnId="{FC546406-AAAB-49CB-9FA6-034CA68CFB89}">
      <dgm:prSet/>
      <dgm:spPr/>
      <dgm:t>
        <a:bodyPr/>
        <a:lstStyle/>
        <a:p>
          <a:endParaRPr lang="en-US" sz="2400">
            <a:solidFill>
              <a:schemeClr val="tx2"/>
            </a:solidFill>
            <a:latin typeface="Comic Sans MS" panose="030F0702030302020204" pitchFamily="66" charset="0"/>
          </a:endParaRPr>
        </a:p>
      </dgm:t>
    </dgm:pt>
    <dgm:pt modelId="{F864C5CC-413A-4A44-B415-4071994D7BE5}" type="sibTrans" cxnId="{FC546406-AAAB-49CB-9FA6-034CA68CFB89}">
      <dgm:prSet/>
      <dgm:spPr/>
      <dgm:t>
        <a:bodyPr/>
        <a:lstStyle/>
        <a:p>
          <a:endParaRPr lang="en-US" sz="2400">
            <a:solidFill>
              <a:schemeClr val="tx2"/>
            </a:solidFill>
            <a:latin typeface="Comic Sans MS" panose="030F0702030302020204" pitchFamily="66" charset="0"/>
          </a:endParaRPr>
        </a:p>
      </dgm:t>
    </dgm:pt>
    <dgm:pt modelId="{44C74A0D-0DF4-48E8-BF32-055E3EB2D49F}" type="pres">
      <dgm:prSet presAssocID="{9754C6ED-1497-48C4-AFD0-976B06F33DC9}" presName="compositeShape" presStyleCnt="0">
        <dgm:presLayoutVars>
          <dgm:chMax val="7"/>
          <dgm:dir/>
          <dgm:resizeHandles val="exact"/>
        </dgm:presLayoutVars>
      </dgm:prSet>
      <dgm:spPr/>
    </dgm:pt>
    <dgm:pt modelId="{D6D62215-92E7-416D-B51A-F3B5746E5A13}" type="pres">
      <dgm:prSet presAssocID="{502A6625-2913-4717-A231-3E9165A7F802}" presName="circ1" presStyleLbl="vennNode1" presStyleIdx="0" presStyleCnt="3"/>
      <dgm:spPr/>
    </dgm:pt>
    <dgm:pt modelId="{0CAB64CB-550F-4E76-BF1D-51220632CCDF}" type="pres">
      <dgm:prSet presAssocID="{502A6625-2913-4717-A231-3E9165A7F802}" presName="circ1Tx" presStyleLbl="revTx" presStyleIdx="0" presStyleCnt="0">
        <dgm:presLayoutVars>
          <dgm:chMax val="0"/>
          <dgm:chPref val="0"/>
          <dgm:bulletEnabled val="1"/>
        </dgm:presLayoutVars>
      </dgm:prSet>
      <dgm:spPr/>
    </dgm:pt>
    <dgm:pt modelId="{0C0BC5FE-62AB-4B27-AF88-FCCFD26AACA9}" type="pres">
      <dgm:prSet presAssocID="{2886C6E2-CF7D-40A5-BD28-FA4FF7BCC61C}" presName="circ2" presStyleLbl="vennNode1" presStyleIdx="1" presStyleCnt="3"/>
      <dgm:spPr/>
    </dgm:pt>
    <dgm:pt modelId="{A8CCF6D5-B1FF-406F-AB22-AC99F012FE9C}" type="pres">
      <dgm:prSet presAssocID="{2886C6E2-CF7D-40A5-BD28-FA4FF7BCC61C}" presName="circ2Tx" presStyleLbl="revTx" presStyleIdx="0" presStyleCnt="0">
        <dgm:presLayoutVars>
          <dgm:chMax val="0"/>
          <dgm:chPref val="0"/>
          <dgm:bulletEnabled val="1"/>
        </dgm:presLayoutVars>
      </dgm:prSet>
      <dgm:spPr/>
    </dgm:pt>
    <dgm:pt modelId="{6443935E-25A2-4691-B8BC-0516ED844ADF}" type="pres">
      <dgm:prSet presAssocID="{E3AAA6A8-E9B3-44C3-A591-65FF70F400E1}" presName="circ3" presStyleLbl="vennNode1" presStyleIdx="2" presStyleCnt="3"/>
      <dgm:spPr/>
    </dgm:pt>
    <dgm:pt modelId="{89E0B550-70C2-4D99-94E4-4DC64CE72D9B}" type="pres">
      <dgm:prSet presAssocID="{E3AAA6A8-E9B3-44C3-A591-65FF70F400E1}" presName="circ3Tx" presStyleLbl="revTx" presStyleIdx="0" presStyleCnt="0">
        <dgm:presLayoutVars>
          <dgm:chMax val="0"/>
          <dgm:chPref val="0"/>
          <dgm:bulletEnabled val="1"/>
        </dgm:presLayoutVars>
      </dgm:prSet>
      <dgm:spPr/>
    </dgm:pt>
  </dgm:ptLst>
  <dgm:cxnLst>
    <dgm:cxn modelId="{FC546406-AAAB-49CB-9FA6-034CA68CFB89}" srcId="{9754C6ED-1497-48C4-AFD0-976B06F33DC9}" destId="{E3AAA6A8-E9B3-44C3-A591-65FF70F400E1}" srcOrd="2" destOrd="0" parTransId="{8B71C459-DB9D-4B5C-A26F-9D183DAF1B1E}" sibTransId="{F864C5CC-413A-4A44-B415-4071994D7BE5}"/>
    <dgm:cxn modelId="{70083723-23F2-4494-8564-27BAC0566541}" type="presOf" srcId="{2886C6E2-CF7D-40A5-BD28-FA4FF7BCC61C}" destId="{0C0BC5FE-62AB-4B27-AF88-FCCFD26AACA9}" srcOrd="0" destOrd="0" presId="urn:microsoft.com/office/officeart/2005/8/layout/venn1"/>
    <dgm:cxn modelId="{D9579325-712A-4B7C-8C0E-9FA3036ABB39}" type="presOf" srcId="{502A6625-2913-4717-A231-3E9165A7F802}" destId="{0CAB64CB-550F-4E76-BF1D-51220632CCDF}" srcOrd="1" destOrd="0" presId="urn:microsoft.com/office/officeart/2005/8/layout/venn1"/>
    <dgm:cxn modelId="{9DC7CE3C-FCB9-4875-8674-3D2EC1852560}" type="presOf" srcId="{E3AAA6A8-E9B3-44C3-A591-65FF70F400E1}" destId="{89E0B550-70C2-4D99-94E4-4DC64CE72D9B}" srcOrd="1" destOrd="0" presId="urn:microsoft.com/office/officeart/2005/8/layout/venn1"/>
    <dgm:cxn modelId="{8184F560-3E3A-42DF-AD1F-AEBF9A5C2AA9}" srcId="{9754C6ED-1497-48C4-AFD0-976B06F33DC9}" destId="{502A6625-2913-4717-A231-3E9165A7F802}" srcOrd="0" destOrd="0" parTransId="{9F7215F7-DCAA-41BB-A7EC-D63E49604A66}" sibTransId="{192337EE-D02B-416D-983D-221BA0F5D6ED}"/>
    <dgm:cxn modelId="{7EEA5361-FBCB-4869-9531-E3BF36E42CFB}" type="presOf" srcId="{E3AAA6A8-E9B3-44C3-A591-65FF70F400E1}" destId="{6443935E-25A2-4691-B8BC-0516ED844ADF}" srcOrd="0" destOrd="0" presId="urn:microsoft.com/office/officeart/2005/8/layout/venn1"/>
    <dgm:cxn modelId="{AEFFA959-67B0-490B-815F-E3CF714D4BFD}" srcId="{9754C6ED-1497-48C4-AFD0-976B06F33DC9}" destId="{2886C6E2-CF7D-40A5-BD28-FA4FF7BCC61C}" srcOrd="1" destOrd="0" parTransId="{87E455B2-10B4-487D-A5C6-A71B6E967139}" sibTransId="{E61B5B9B-B413-4679-8808-8034FEDCDEF6}"/>
    <dgm:cxn modelId="{7266D2CE-B605-4B40-890A-75F945ABB158}" type="presOf" srcId="{502A6625-2913-4717-A231-3E9165A7F802}" destId="{D6D62215-92E7-416D-B51A-F3B5746E5A13}" srcOrd="0" destOrd="0" presId="urn:microsoft.com/office/officeart/2005/8/layout/venn1"/>
    <dgm:cxn modelId="{B7C34ADC-D6B7-4B0F-9C88-347B249F3D41}" type="presOf" srcId="{2886C6E2-CF7D-40A5-BD28-FA4FF7BCC61C}" destId="{A8CCF6D5-B1FF-406F-AB22-AC99F012FE9C}" srcOrd="1" destOrd="0" presId="urn:microsoft.com/office/officeart/2005/8/layout/venn1"/>
    <dgm:cxn modelId="{9614FAEE-C7F5-40E4-AD0D-5141F9F321FA}" type="presOf" srcId="{9754C6ED-1497-48C4-AFD0-976B06F33DC9}" destId="{44C74A0D-0DF4-48E8-BF32-055E3EB2D49F}" srcOrd="0" destOrd="0" presId="urn:microsoft.com/office/officeart/2005/8/layout/venn1"/>
    <dgm:cxn modelId="{88E5DBAD-8F9E-408A-A8AA-153F6EBF6BAC}" type="presParOf" srcId="{44C74A0D-0DF4-48E8-BF32-055E3EB2D49F}" destId="{D6D62215-92E7-416D-B51A-F3B5746E5A13}" srcOrd="0" destOrd="0" presId="urn:microsoft.com/office/officeart/2005/8/layout/venn1"/>
    <dgm:cxn modelId="{7F105D14-D916-4503-A78F-04FA06CB528A}" type="presParOf" srcId="{44C74A0D-0DF4-48E8-BF32-055E3EB2D49F}" destId="{0CAB64CB-550F-4E76-BF1D-51220632CCDF}" srcOrd="1" destOrd="0" presId="urn:microsoft.com/office/officeart/2005/8/layout/venn1"/>
    <dgm:cxn modelId="{5755EC5E-397F-427F-8D59-4EF224232291}" type="presParOf" srcId="{44C74A0D-0DF4-48E8-BF32-055E3EB2D49F}" destId="{0C0BC5FE-62AB-4B27-AF88-FCCFD26AACA9}" srcOrd="2" destOrd="0" presId="urn:microsoft.com/office/officeart/2005/8/layout/venn1"/>
    <dgm:cxn modelId="{3298E6E0-0F6C-4D39-9751-7C3CEB286EFE}" type="presParOf" srcId="{44C74A0D-0DF4-48E8-BF32-055E3EB2D49F}" destId="{A8CCF6D5-B1FF-406F-AB22-AC99F012FE9C}" srcOrd="3" destOrd="0" presId="urn:microsoft.com/office/officeart/2005/8/layout/venn1"/>
    <dgm:cxn modelId="{6CB6A538-BDA0-4357-8B80-F2BE57CEACBC}" type="presParOf" srcId="{44C74A0D-0DF4-48E8-BF32-055E3EB2D49F}" destId="{6443935E-25A2-4691-B8BC-0516ED844ADF}" srcOrd="4" destOrd="0" presId="urn:microsoft.com/office/officeart/2005/8/layout/venn1"/>
    <dgm:cxn modelId="{2E443B22-8D7E-4951-9FE3-D2A936098DEB}" type="presParOf" srcId="{44C74A0D-0DF4-48E8-BF32-055E3EB2D49F}" destId="{89E0B550-70C2-4D99-94E4-4DC64CE72D9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62215-92E7-416D-B51A-F3B5746E5A13}">
      <dsp:nvSpPr>
        <dsp:cNvPr id="0" name=""/>
        <dsp:cNvSpPr/>
      </dsp:nvSpPr>
      <dsp:spPr>
        <a:xfrm>
          <a:off x="1544929" y="42914"/>
          <a:ext cx="2059906" cy="20599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Comic Sans MS" panose="030F0702030302020204" pitchFamily="66" charset="0"/>
            </a:rPr>
            <a:t>Good ideas</a:t>
          </a:r>
        </a:p>
      </dsp:txBody>
      <dsp:txXfrm>
        <a:off x="1819583" y="403398"/>
        <a:ext cx="1510597" cy="926957"/>
      </dsp:txXfrm>
    </dsp:sp>
    <dsp:sp modelId="{0C0BC5FE-62AB-4B27-AF88-FCCFD26AACA9}">
      <dsp:nvSpPr>
        <dsp:cNvPr id="0" name=""/>
        <dsp:cNvSpPr/>
      </dsp:nvSpPr>
      <dsp:spPr>
        <a:xfrm>
          <a:off x="2288212" y="1330356"/>
          <a:ext cx="2059906" cy="20599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Comic Sans MS" panose="030F0702030302020204" pitchFamily="66" charset="0"/>
            </a:rPr>
            <a:t>Careful planning</a:t>
          </a:r>
        </a:p>
      </dsp:txBody>
      <dsp:txXfrm>
        <a:off x="2918200" y="1862498"/>
        <a:ext cx="1235943" cy="1132948"/>
      </dsp:txXfrm>
    </dsp:sp>
    <dsp:sp modelId="{6443935E-25A2-4691-B8BC-0516ED844ADF}">
      <dsp:nvSpPr>
        <dsp:cNvPr id="0" name=""/>
        <dsp:cNvSpPr/>
      </dsp:nvSpPr>
      <dsp:spPr>
        <a:xfrm>
          <a:off x="801646" y="1330356"/>
          <a:ext cx="2059906" cy="20599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latin typeface="Comic Sans MS" panose="030F0702030302020204" pitchFamily="66" charset="0"/>
            </a:rPr>
            <a:t>Smart people</a:t>
          </a:r>
        </a:p>
      </dsp:txBody>
      <dsp:txXfrm>
        <a:off x="995621" y="1862498"/>
        <a:ext cx="1235943" cy="11329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58B83D37-8C77-41EA-BAF3-BDB52D3A57A1}" type="datetimeFigureOut">
              <a:rPr lang="en-US" smtClean="0"/>
              <a:t>12/30/2019</a:t>
            </a:fld>
            <a:endParaRPr lang="en-US" dirty="0"/>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416F014B-0D67-4B3A-95C6-FD8F09A7E2E1}" type="slidenum">
              <a:rPr lang="en-US" smtClean="0"/>
              <a:t>‹#›</a:t>
            </a:fld>
            <a:endParaRPr lang="en-US" dirty="0"/>
          </a:p>
        </p:txBody>
      </p:sp>
    </p:spTree>
    <p:extLst>
      <p:ext uri="{BB962C8B-B14F-4D97-AF65-F5344CB8AC3E}">
        <p14:creationId xmlns:p14="http://schemas.microsoft.com/office/powerpoint/2010/main" val="253493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F014B-0D67-4B3A-95C6-FD8F09A7E2E1}" type="slidenum">
              <a:rPr lang="en-US" smtClean="0"/>
              <a:t>27</a:t>
            </a:fld>
            <a:endParaRPr lang="en-US" dirty="0"/>
          </a:p>
        </p:txBody>
      </p:sp>
    </p:spTree>
    <p:extLst>
      <p:ext uri="{BB962C8B-B14F-4D97-AF65-F5344CB8AC3E}">
        <p14:creationId xmlns:p14="http://schemas.microsoft.com/office/powerpoint/2010/main" val="428590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hyperlink" Target="mailto:TBurke@WorkByTerryBurke.com" TargetMode="External"/><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hyperlink" Target="mailto:TBurke@WorkByTerryBurke.com" TargetMode="External"/><Relationship Id="rId2" Type="http://schemas.openxmlformats.org/officeDocument/2006/relationships/tags" Target="../tags/tag54.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slideMaster" Target="../slideMasters/slideMaster3.xml"/><Relationship Id="rId3" Type="http://schemas.openxmlformats.org/officeDocument/2006/relationships/tags" Target="../tags/tag56.xml"/><Relationship Id="rId21" Type="http://schemas.openxmlformats.org/officeDocument/2006/relationships/oleObject" Target="../embeddings/oleObject6.bin"/><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tags" Target="../tags/tag70.xml"/><Relationship Id="rId2" Type="http://schemas.openxmlformats.org/officeDocument/2006/relationships/tags" Target="../tags/tag55.xml"/><Relationship Id="rId16" Type="http://schemas.openxmlformats.org/officeDocument/2006/relationships/tags" Target="../tags/tag69.xml"/><Relationship Id="rId20" Type="http://schemas.openxmlformats.org/officeDocument/2006/relationships/image" Target="../media/image3.emf"/><Relationship Id="rId1" Type="http://schemas.openxmlformats.org/officeDocument/2006/relationships/vmlDrawing" Target="../drawings/vmlDrawing6.v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hyperlink" Target="mailto:TBurke@WorkByTerryBurke.com" TargetMode="External"/><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image" Target="../media/image2.png"/><Relationship Id="rId10" Type="http://schemas.openxmlformats.org/officeDocument/2006/relationships/tags" Target="../tags/tag63.xml"/><Relationship Id="rId19" Type="http://schemas.openxmlformats.org/officeDocument/2006/relationships/oleObject" Target="../embeddings/oleObject5.bin"/><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bwMode="auto">
          <a:xfrm>
            <a:off x="162985" y="236185"/>
            <a:ext cx="10249027" cy="219291"/>
          </a:xfrm>
          <a:prstGeom prst="rect">
            <a:avLst/>
          </a:prstGeom>
        </p:spPr>
        <p:txBody>
          <a:bodyPr/>
          <a:lstStyle>
            <a:lvl1pPr>
              <a:defRPr>
                <a:latin typeface="+mj-lt"/>
                <a:ea typeface="Arial Unicode MS" pitchFamily="34" charset="-128"/>
                <a:cs typeface="Arial Unicode MS" pitchFamily="34" charset="-128"/>
              </a:defRPr>
            </a:lvl1pPr>
          </a:lstStyle>
          <a:p>
            <a:r>
              <a:rPr lang="en-US" dirty="0"/>
              <a:t>Click to edit Master title style</a:t>
            </a:r>
          </a:p>
        </p:txBody>
      </p:sp>
    </p:spTree>
    <p:extLst>
      <p:ext uri="{BB962C8B-B14F-4D97-AF65-F5344CB8AC3E}">
        <p14:creationId xmlns:p14="http://schemas.microsoft.com/office/powerpoint/2010/main" val="214859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4" name="Object 184" hidden="1"/>
          <p:cNvGraphicFramePr>
            <a:graphicFrameLocks noChangeAspect="1"/>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10794" name="think-cell Slide" r:id="rId4" imgW="360" imgH="360" progId="TCLayout.ActiveDocument.1">
                  <p:embed/>
                </p:oleObj>
              </mc:Choice>
              <mc:Fallback>
                <p:oleObj name="think-cell Slide" r:id="rId4" imgW="360" imgH="360" progId="TCLayout.ActiveDocument.1">
                  <p:embed/>
                  <p:pic>
                    <p:nvPicPr>
                      <p:cNvPr id="4" name="Object 18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cK 1. On-page tracker" hidden="1"/>
          <p:cNvSpPr>
            <a:spLocks noChangeArrowheads="1"/>
          </p:cNvSpPr>
          <p:nvPr/>
        </p:nvSpPr>
        <p:spPr bwMode="gray">
          <a:xfrm>
            <a:off x="162984" y="26992"/>
            <a:ext cx="1102866" cy="276999"/>
          </a:xfrm>
          <a:prstGeom prst="rect">
            <a:avLst/>
          </a:prstGeom>
          <a:noFill/>
          <a:ln w="9525">
            <a:noFill/>
            <a:miter lim="800000"/>
            <a:headEnd/>
            <a:tailEnd/>
          </a:ln>
        </p:spPr>
        <p:txBody>
          <a:bodyPr wrap="none" lIns="0" tIns="0" rIns="0" bIns="0">
            <a:spAutoFit/>
          </a:bodyPr>
          <a:lstStyle/>
          <a:p>
            <a:pPr>
              <a:defRPr/>
            </a:pPr>
            <a:r>
              <a:rPr lang="en-US" sz="1800" dirty="0">
                <a:solidFill>
                  <a:srgbClr val="808080"/>
                </a:solidFill>
                <a:latin typeface="Arial" charset="0"/>
                <a:ea typeface="ヒラギノ角ゴ Pro W3"/>
                <a:cs typeface="ヒラギノ角ゴ Pro W3"/>
              </a:rPr>
              <a:t>TRACKER</a:t>
            </a:r>
          </a:p>
        </p:txBody>
      </p:sp>
      <p:sp>
        <p:nvSpPr>
          <p:cNvPr id="6" name="McK 3. Unit of measure" hidden="1"/>
          <p:cNvSpPr txBox="1">
            <a:spLocks noChangeArrowheads="1"/>
          </p:cNvSpPr>
          <p:nvPr/>
        </p:nvSpPr>
        <p:spPr bwMode="gray">
          <a:xfrm>
            <a:off x="162989" y="542928"/>
            <a:ext cx="4972049" cy="276999"/>
          </a:xfrm>
          <a:prstGeom prst="rect">
            <a:avLst/>
          </a:prstGeom>
          <a:noFill/>
          <a:ln w="9525">
            <a:noFill/>
            <a:miter lim="800000"/>
            <a:headEnd/>
            <a:tailEnd/>
          </a:ln>
        </p:spPr>
        <p:txBody>
          <a:bodyPr lIns="0" tIns="0" rIns="0" bIns="0">
            <a:spAutoFit/>
          </a:bodyPr>
          <a:lstStyle/>
          <a:p>
            <a:pPr defTabSz="912129">
              <a:defRPr/>
            </a:pPr>
            <a:r>
              <a:rPr lang="en-US" sz="1800" dirty="0">
                <a:solidFill>
                  <a:srgbClr val="808080"/>
                </a:solidFill>
                <a:latin typeface="Arial" charset="0"/>
                <a:ea typeface="ヒラギノ角ゴ Pro W3"/>
                <a:cs typeface="ヒラギノ角ゴ Pro W3"/>
              </a:rPr>
              <a:t>Unit of measure</a:t>
            </a:r>
          </a:p>
        </p:txBody>
      </p:sp>
      <p:sp>
        <p:nvSpPr>
          <p:cNvPr id="7" name="McK 4. Footnote" hidden="1"/>
          <p:cNvSpPr txBox="1">
            <a:spLocks noChangeArrowheads="1"/>
          </p:cNvSpPr>
          <p:nvPr/>
        </p:nvSpPr>
        <p:spPr bwMode="gray">
          <a:xfrm>
            <a:off x="162986" y="6082530"/>
            <a:ext cx="11628967" cy="276999"/>
          </a:xfrm>
          <a:prstGeom prst="rect">
            <a:avLst/>
          </a:prstGeom>
          <a:noFill/>
          <a:ln w="9525">
            <a:noFill/>
            <a:miter lim="800000"/>
            <a:headEnd/>
            <a:tailEnd/>
          </a:ln>
        </p:spPr>
        <p:txBody>
          <a:bodyPr lIns="0" tIns="0" rIns="0" bIns="0" anchor="b">
            <a:spAutoFit/>
          </a:bodyPr>
          <a:lstStyle/>
          <a:p>
            <a:pPr marL="106284" indent="-106284" defTabSz="912129">
              <a:defRPr/>
            </a:pPr>
            <a:r>
              <a:rPr lang="en-US" sz="1800" dirty="0">
                <a:latin typeface="Arial" charset="0"/>
                <a:ea typeface="ヒラギノ角ゴ Pro W3"/>
                <a:cs typeface="ヒラギノ角ゴ Pro W3"/>
              </a:rPr>
              <a:t>1 Footnote</a:t>
            </a:r>
          </a:p>
        </p:txBody>
      </p:sp>
      <p:cxnSp>
        <p:nvCxnSpPr>
          <p:cNvPr id="9" name="AutoShape 249" hidden="1"/>
          <p:cNvCxnSpPr>
            <a:cxnSpLocks noChangeShapeType="1"/>
          </p:cNvCxnSpPr>
          <p:nvPr/>
        </p:nvCxnSpPr>
        <p:spPr bwMode="gray">
          <a:xfrm>
            <a:off x="1976967" y="1668463"/>
            <a:ext cx="5799667"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AutoShape 250" hidden="1"/>
          <p:cNvSpPr>
            <a:spLocks noChangeArrowheads="1"/>
          </p:cNvSpPr>
          <p:nvPr/>
        </p:nvSpPr>
        <p:spPr bwMode="gray">
          <a:xfrm>
            <a:off x="1976967" y="1157571"/>
            <a:ext cx="5799667" cy="510894"/>
          </a:xfrm>
          <a:prstGeom prst="leftRightArrow">
            <a:avLst>
              <a:gd name="adj1" fmla="val 100000"/>
              <a:gd name="adj2" fmla="val 0"/>
            </a:avLst>
          </a:prstGeom>
          <a:noFill/>
          <a:ln w="9525">
            <a:noFill/>
            <a:miter lim="800000"/>
            <a:headEnd/>
            <a:tailEnd/>
          </a:ln>
        </p:spPr>
        <p:txBody>
          <a:bodyPr lIns="0" tIns="0" rIns="0" bIns="18273" anchor="b">
            <a:spAutoFit/>
          </a:bodyPr>
          <a:lstStyle/>
          <a:p>
            <a:pPr>
              <a:defRPr/>
            </a:pPr>
            <a:r>
              <a:rPr lang="en-US" sz="1600" b="1" dirty="0">
                <a:latin typeface="Arial" charset="0"/>
                <a:ea typeface="ヒラギノ角ゴ Pro W3"/>
                <a:cs typeface="ヒラギノ角ゴ Pro W3"/>
              </a:rPr>
              <a:t>Title</a:t>
            </a:r>
          </a:p>
          <a:p>
            <a:pPr>
              <a:defRPr/>
            </a:pPr>
            <a:r>
              <a:rPr lang="en-US" sz="1600" dirty="0">
                <a:solidFill>
                  <a:srgbClr val="808080"/>
                </a:solidFill>
                <a:latin typeface="Arial" charset="0"/>
                <a:ea typeface="ヒラギノ角ゴ Pro W3"/>
                <a:cs typeface="ヒラギノ角ゴ Pro W3"/>
              </a:rPr>
              <a:t>Unit of measure</a:t>
            </a:r>
          </a:p>
        </p:txBody>
      </p:sp>
      <p:grpSp>
        <p:nvGrpSpPr>
          <p:cNvPr id="15" name="McK Title Elements" hidden="1"/>
          <p:cNvGrpSpPr>
            <a:grpSpLocks/>
          </p:cNvGrpSpPr>
          <p:nvPr/>
        </p:nvGrpSpPr>
        <p:grpSpPr bwMode="auto">
          <a:xfrm>
            <a:off x="1399122" y="5260983"/>
            <a:ext cx="8401049" cy="604839"/>
            <a:chOff x="661" y="3314"/>
            <a:chExt cx="3969" cy="381"/>
          </a:xfrm>
        </p:grpSpPr>
        <p:sp>
          <p:nvSpPr>
            <p:cNvPr id="16" name="McK Document type"/>
            <p:cNvSpPr txBox="1">
              <a:spLocks noChangeArrowheads="1"/>
            </p:cNvSpPr>
            <p:nvPr userDrawn="1"/>
          </p:nvSpPr>
          <p:spPr bwMode="gray">
            <a:xfrm>
              <a:off x="661" y="3314"/>
              <a:ext cx="3969" cy="174"/>
            </a:xfrm>
            <a:prstGeom prst="rect">
              <a:avLst/>
            </a:prstGeom>
            <a:noFill/>
            <a:ln w="9525">
              <a:noFill/>
              <a:miter lim="800000"/>
              <a:headEnd/>
              <a:tailEnd/>
            </a:ln>
          </p:spPr>
          <p:txBody>
            <a:bodyPr lIns="0" tIns="0" rIns="0" bIns="0" anchor="b">
              <a:spAutoFit/>
            </a:bodyPr>
            <a:lstStyle/>
            <a:p>
              <a:pPr>
                <a:defRPr/>
              </a:pPr>
              <a:r>
                <a:rPr lang="en-US" altLang="zh-CN" sz="1800" dirty="0">
                  <a:latin typeface="Arial" charset="0"/>
                  <a:ea typeface="SimSun" pitchFamily="2" charset="-122"/>
                  <a:cs typeface="Arial" charset="0"/>
                </a:rPr>
                <a:t>Document type</a:t>
              </a:r>
            </a:p>
          </p:txBody>
        </p:sp>
        <p:sp>
          <p:nvSpPr>
            <p:cNvPr id="17" name="McK Date"/>
            <p:cNvSpPr txBox="1">
              <a:spLocks noChangeArrowheads="1"/>
            </p:cNvSpPr>
            <p:nvPr userDrawn="1"/>
          </p:nvSpPr>
          <p:spPr bwMode="gray">
            <a:xfrm>
              <a:off x="661" y="3521"/>
              <a:ext cx="3969" cy="174"/>
            </a:xfrm>
            <a:prstGeom prst="rect">
              <a:avLst/>
            </a:prstGeom>
            <a:noFill/>
            <a:ln w="9525">
              <a:noFill/>
              <a:miter lim="800000"/>
              <a:headEnd/>
              <a:tailEnd/>
            </a:ln>
          </p:spPr>
          <p:txBody>
            <a:bodyPr lIns="0" tIns="0" rIns="0" bIns="0">
              <a:spAutoFit/>
            </a:bodyPr>
            <a:lstStyle/>
            <a:p>
              <a:pPr>
                <a:defRPr/>
              </a:pPr>
              <a:r>
                <a:rPr lang="en-US" altLang="zh-CN" sz="1800" dirty="0">
                  <a:latin typeface="Arial" charset="0"/>
                  <a:ea typeface="SimSun" pitchFamily="2" charset="-122"/>
                  <a:cs typeface="Arial" charset="0"/>
                </a:rPr>
                <a:t>Date</a:t>
              </a:r>
            </a:p>
          </p:txBody>
        </p:sp>
      </p:grpSp>
      <p:sp>
        <p:nvSpPr>
          <p:cNvPr id="11" name="Rectangle 10">
            <a:extLst>
              <a:ext uri="{FF2B5EF4-FFF2-40B4-BE49-F238E27FC236}">
                <a16:creationId xmlns:a16="http://schemas.microsoft.com/office/drawing/2014/main" id="{7F1FBF54-B3CD-4AAF-B48F-A1A57B4BA8E0}"/>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13" name="Group 12">
            <a:extLst>
              <a:ext uri="{FF2B5EF4-FFF2-40B4-BE49-F238E27FC236}">
                <a16:creationId xmlns:a16="http://schemas.microsoft.com/office/drawing/2014/main" id="{D184F8A4-1A22-4A6B-8A4D-3B26DE39FD4A}"/>
              </a:ext>
            </a:extLst>
          </p:cNvPr>
          <p:cNvGrpSpPr/>
          <p:nvPr userDrawn="1"/>
        </p:nvGrpSpPr>
        <p:grpSpPr>
          <a:xfrm>
            <a:off x="9174422" y="154132"/>
            <a:ext cx="2939360" cy="6468950"/>
            <a:chOff x="9174422" y="154132"/>
            <a:chExt cx="2939360" cy="6468950"/>
          </a:xfrm>
        </p:grpSpPr>
        <p:pic>
          <p:nvPicPr>
            <p:cNvPr id="14" name="Picture 13">
              <a:extLst>
                <a:ext uri="{FF2B5EF4-FFF2-40B4-BE49-F238E27FC236}">
                  <a16:creationId xmlns:a16="http://schemas.microsoft.com/office/drawing/2014/main" id="{4762DF8D-5DD8-4525-BA26-DA057D6FE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18" name="TextBox 17">
              <a:extLst>
                <a:ext uri="{FF2B5EF4-FFF2-40B4-BE49-F238E27FC236}">
                  <a16:creationId xmlns:a16="http://schemas.microsoft.com/office/drawing/2014/main" id="{E0681CA3-21E1-46AE-BD59-D399639C3E93}"/>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5413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985" y="236185"/>
            <a:ext cx="10249027" cy="2192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4715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bwMode="auto">
      <p:bgPr>
        <a:solidFill>
          <a:schemeClr val="bg1"/>
        </a:solidFill>
        <a:effectLst/>
      </p:bgPr>
    </p:bg>
    <p:spTree>
      <p:nvGrpSpPr>
        <p:cNvPr id="1" name=""/>
        <p:cNvGrpSpPr/>
        <p:nvPr/>
      </p:nvGrpSpPr>
      <p:grpSpPr>
        <a:xfrm>
          <a:off x="0" y="0"/>
          <a:ext cx="0" cy="0"/>
          <a:chOff x="0" y="0"/>
          <a:chExt cx="0" cy="0"/>
        </a:xfrm>
      </p:grpSpPr>
      <p:sp>
        <p:nvSpPr>
          <p:cNvPr id="2" name="McK 2. Slide Title"/>
          <p:cNvSpPr>
            <a:spLocks noGrp="1"/>
          </p:cNvSpPr>
          <p:nvPr>
            <p:ph type="title"/>
          </p:nvPr>
        </p:nvSpPr>
        <p:spPr bwMode="auto"/>
        <p:txBody>
          <a:bodyPr/>
          <a:lstStyle>
            <a:lvl1pPr>
              <a:defRPr>
                <a:latin typeface="+mj-lt"/>
                <a:ea typeface="Arial Unicode MS" pitchFamily="34" charset="-128"/>
                <a:cs typeface="Arial Unicode MS" pitchFamily="34" charset="-128"/>
              </a:defRPr>
            </a:lvl1pPr>
          </a:lstStyle>
          <a:p>
            <a:r>
              <a:rPr lang="en-US"/>
              <a:t>Click to edit Master title style</a:t>
            </a:r>
          </a:p>
        </p:txBody>
      </p:sp>
    </p:spTree>
    <p:extLst>
      <p:ext uri="{BB962C8B-B14F-4D97-AF65-F5344CB8AC3E}">
        <p14:creationId xmlns:p14="http://schemas.microsoft.com/office/powerpoint/2010/main" val="246158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16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1976967" y="1838326"/>
            <a:ext cx="5852584" cy="984885"/>
          </a:xfrm>
          <a:prstGeom prst="rect">
            <a:avLst/>
          </a:prstGeo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
          <p:cNvSpPr>
            <a:spLocks noGrp="1" noChangeArrowheads="1"/>
          </p:cNvSpPr>
          <p:nvPr>
            <p:ph type="sldNum" sz="quarter" idx="10"/>
          </p:nvPr>
        </p:nvSpPr>
        <p:spPr>
          <a:xfrm>
            <a:off x="11891434" y="6624638"/>
            <a:ext cx="207433" cy="152400"/>
          </a:xfrm>
          <a:prstGeom prst="rect">
            <a:avLst/>
          </a:prstGeom>
          <a:ln/>
        </p:spPr>
        <p:txBody>
          <a:bodyPr/>
          <a:lstStyle>
            <a:lvl1pPr>
              <a:defRPr/>
            </a:lvl1pPr>
          </a:lstStyle>
          <a:p>
            <a:pPr>
              <a:defRPr/>
            </a:pPr>
            <a:fld id="{164EBB3E-818E-4437-A2BB-CC45429056F4}" type="slidenum">
              <a:rPr lang="en-US" smtClean="0">
                <a:solidFill>
                  <a:srgbClr val="000000"/>
                </a:solidFill>
              </a:rPr>
              <a:pPr>
                <a:defRPr/>
              </a:pPr>
              <a:t>‹#›</a:t>
            </a:fld>
            <a:endParaRPr lang="en-US" dirty="0">
              <a:solidFill>
                <a:srgbClr val="000000"/>
              </a:solidFill>
            </a:endParaRPr>
          </a:p>
        </p:txBody>
      </p:sp>
      <p:sp>
        <p:nvSpPr>
          <p:cNvPr id="6" name="Text Placeholder 5"/>
          <p:cNvSpPr>
            <a:spLocks noGrp="1"/>
          </p:cNvSpPr>
          <p:nvPr>
            <p:ph type="body" sz="quarter" idx="11" hasCustomPrompt="1"/>
          </p:nvPr>
        </p:nvSpPr>
        <p:spPr>
          <a:xfrm>
            <a:off x="2235200" y="3630614"/>
            <a:ext cx="7112000" cy="984885"/>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2" hasCustomPrompt="1"/>
          </p:nvPr>
        </p:nvSpPr>
        <p:spPr>
          <a:xfrm>
            <a:off x="7554385" y="1454150"/>
            <a:ext cx="3769783" cy="984885"/>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12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1" y="234951"/>
            <a:ext cx="9906000" cy="292388"/>
          </a:xfrm>
        </p:spPr>
        <p:txBody>
          <a:bodyPr/>
          <a:lstStyle/>
          <a:p>
            <a:r>
              <a:rPr lang="en-US" dirty="0"/>
              <a:t>Click to edit Master title style</a:t>
            </a:r>
          </a:p>
        </p:txBody>
      </p:sp>
      <p:sp>
        <p:nvSpPr>
          <p:cNvPr id="5" name="Content Placeholder 2"/>
          <p:cNvSpPr>
            <a:spLocks noGrp="1"/>
          </p:cNvSpPr>
          <p:nvPr>
            <p:ph idx="1"/>
          </p:nvPr>
        </p:nvSpPr>
        <p:spPr>
          <a:xfrm>
            <a:off x="374652" y="1282701"/>
            <a:ext cx="11457515" cy="123110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1"/>
          </p:nvPr>
        </p:nvSpPr>
        <p:spPr>
          <a:xfrm>
            <a:off x="374651" y="758825"/>
            <a:ext cx="11457516" cy="246221"/>
          </a:xfrm>
        </p:spPr>
        <p:txBody>
          <a:bodyPr/>
          <a:lstStyle>
            <a:lvl2pPr marL="1587" indent="0">
              <a:buNone/>
              <a:defRPr/>
            </a:lvl2pPr>
          </a:lstStyle>
          <a:p>
            <a:pPr lvl="1"/>
            <a:endParaRPr lang="en-US" dirty="0"/>
          </a:p>
        </p:txBody>
      </p:sp>
      <p:sp>
        <p:nvSpPr>
          <p:cNvPr id="6" name="Rectangle 15"/>
          <p:cNvSpPr>
            <a:spLocks noGrp="1" noChangeArrowheads="1"/>
          </p:cNvSpPr>
          <p:nvPr>
            <p:ph type="sldNum" sz="quarter" idx="12"/>
            <p:custDataLst>
              <p:tags r:id="rId1"/>
            </p:custDataLst>
          </p:nvPr>
        </p:nvSpPr>
        <p:spPr>
          <a:xfrm>
            <a:off x="11891434" y="6624638"/>
            <a:ext cx="207433" cy="152400"/>
          </a:xfrm>
          <a:prstGeom prst="rect">
            <a:avLst/>
          </a:prstGeom>
          <a:ln/>
        </p:spPr>
        <p:txBody>
          <a:bodyPr/>
          <a:lstStyle>
            <a:lvl1pPr>
              <a:defRPr/>
            </a:lvl1pPr>
          </a:lstStyle>
          <a:p>
            <a:pPr>
              <a:defRPr/>
            </a:pPr>
            <a:fld id="{1B3E3731-9875-49D7-AF24-7DD102A937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2569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bwMode="auto">
      <p:bgPr>
        <a:solidFill>
          <a:schemeClr val="bg1"/>
        </a:solidFill>
        <a:effectLst/>
      </p:bgPr>
    </p:bg>
    <p:spTree>
      <p:nvGrpSpPr>
        <p:cNvPr id="1" name=""/>
        <p:cNvGrpSpPr/>
        <p:nvPr/>
      </p:nvGrpSpPr>
      <p:grpSpPr>
        <a:xfrm>
          <a:off x="0" y="0"/>
          <a:ext cx="0" cy="0"/>
          <a:chOff x="0" y="0"/>
          <a:chExt cx="0" cy="0"/>
        </a:xfrm>
      </p:grpSpPr>
      <p:sp>
        <p:nvSpPr>
          <p:cNvPr id="2" name="McK 2. Slide Title"/>
          <p:cNvSpPr>
            <a:spLocks noGrp="1"/>
          </p:cNvSpPr>
          <p:nvPr>
            <p:ph type="title"/>
          </p:nvPr>
        </p:nvSpPr>
        <p:spPr bwMode="auto"/>
        <p:txBody>
          <a:bodyPr/>
          <a:lstStyle>
            <a:lvl1pPr>
              <a:defRPr>
                <a:latin typeface="+mj-lt"/>
                <a:ea typeface="Arial Unicode MS" pitchFamily="34" charset="-128"/>
                <a:cs typeface="Arial Unicode MS" pitchFamily="34" charset="-128"/>
              </a:defRPr>
            </a:lvl1pPr>
          </a:lstStyle>
          <a:p>
            <a:r>
              <a:rPr lang="en-US"/>
              <a:t>Click to edit Master title style</a:t>
            </a:r>
          </a:p>
        </p:txBody>
      </p:sp>
    </p:spTree>
    <p:extLst>
      <p:ext uri="{BB962C8B-B14F-4D97-AF65-F5344CB8AC3E}">
        <p14:creationId xmlns:p14="http://schemas.microsoft.com/office/powerpoint/2010/main" val="2045941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5774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230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1" y="234951"/>
            <a:ext cx="9906000" cy="292388"/>
          </a:xfrm>
        </p:spPr>
        <p:txBody>
          <a:bodyPr/>
          <a:lstStyle/>
          <a:p>
            <a:r>
              <a:rPr lang="en-US" dirty="0"/>
              <a:t>Click to edit Master title style</a:t>
            </a:r>
          </a:p>
        </p:txBody>
      </p:sp>
      <p:sp>
        <p:nvSpPr>
          <p:cNvPr id="5" name="Content Placeholder 2"/>
          <p:cNvSpPr>
            <a:spLocks noGrp="1"/>
          </p:cNvSpPr>
          <p:nvPr>
            <p:ph idx="1"/>
          </p:nvPr>
        </p:nvSpPr>
        <p:spPr>
          <a:xfrm>
            <a:off x="374652" y="1282701"/>
            <a:ext cx="11457515" cy="123110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1"/>
          </p:nvPr>
        </p:nvSpPr>
        <p:spPr>
          <a:xfrm>
            <a:off x="374651" y="758825"/>
            <a:ext cx="11457516" cy="246221"/>
          </a:xfrm>
        </p:spPr>
        <p:txBody>
          <a:bodyPr/>
          <a:lstStyle>
            <a:lvl2pPr marL="1587" indent="0">
              <a:buNone/>
              <a:defRPr/>
            </a:lvl2pPr>
          </a:lstStyle>
          <a:p>
            <a:pPr lvl="1"/>
            <a:endParaRPr lang="en-US" dirty="0"/>
          </a:p>
        </p:txBody>
      </p:sp>
    </p:spTree>
    <p:extLst>
      <p:ext uri="{BB962C8B-B14F-4D97-AF65-F5344CB8AC3E}">
        <p14:creationId xmlns:p14="http://schemas.microsoft.com/office/powerpoint/2010/main" val="375229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985" y="236185"/>
            <a:ext cx="10249027" cy="21929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8281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1" y="234951"/>
            <a:ext cx="9906000" cy="292388"/>
          </a:xfrm>
        </p:spPr>
        <p:txBody>
          <a:bodyPr/>
          <a:lstStyle/>
          <a:p>
            <a:r>
              <a:rPr lang="en-US" dirty="0"/>
              <a:t>Click to edit Master title style</a:t>
            </a:r>
          </a:p>
        </p:txBody>
      </p:sp>
      <p:sp>
        <p:nvSpPr>
          <p:cNvPr id="5" name="Content Placeholder 2"/>
          <p:cNvSpPr>
            <a:spLocks noGrp="1"/>
          </p:cNvSpPr>
          <p:nvPr>
            <p:ph idx="1"/>
          </p:nvPr>
        </p:nvSpPr>
        <p:spPr>
          <a:xfrm>
            <a:off x="374652" y="1282701"/>
            <a:ext cx="11457515" cy="123110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1"/>
          </p:nvPr>
        </p:nvSpPr>
        <p:spPr>
          <a:xfrm>
            <a:off x="374651" y="758825"/>
            <a:ext cx="11457516" cy="246221"/>
          </a:xfrm>
        </p:spPr>
        <p:txBody>
          <a:bodyPr/>
          <a:lstStyle>
            <a:lvl2pPr marL="1587" indent="0">
              <a:buNone/>
              <a:defRPr/>
            </a:lvl2pPr>
          </a:lstStyle>
          <a:p>
            <a:pPr lvl="1"/>
            <a:endParaRPr lang="en-US" dirty="0"/>
          </a:p>
        </p:txBody>
      </p:sp>
      <p:sp>
        <p:nvSpPr>
          <p:cNvPr id="6" name="Rectangle 15"/>
          <p:cNvSpPr>
            <a:spLocks noGrp="1" noChangeArrowheads="1"/>
          </p:cNvSpPr>
          <p:nvPr>
            <p:ph type="sldNum" sz="quarter" idx="12"/>
            <p:custDataLst>
              <p:tags r:id="rId1"/>
            </p:custDataLst>
          </p:nvPr>
        </p:nvSpPr>
        <p:spPr>
          <a:xfrm>
            <a:off x="11891434" y="6624638"/>
            <a:ext cx="87" cy="153888"/>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349605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00" b="1">
                <a:solidFill>
                  <a:srgbClr val="002960"/>
                </a:solidFill>
                <a:latin typeface="Arial"/>
                <a:cs typeface="Arial"/>
              </a:defRPr>
            </a:lvl1pPr>
          </a:lstStyle>
          <a:p>
            <a:endParaRPr/>
          </a:p>
        </p:txBody>
      </p:sp>
      <p:sp>
        <p:nvSpPr>
          <p:cNvPr id="3" name="Holder 3"/>
          <p:cNvSpPr>
            <a:spLocks noGrp="1"/>
          </p:cNvSpPr>
          <p:nvPr>
            <p:ph type="body" idx="1"/>
          </p:nvPr>
        </p:nvSpPr>
        <p:spPr>
          <a:xfrm>
            <a:off x="2956348" y="2331325"/>
            <a:ext cx="5853024" cy="246221"/>
          </a:xfrm>
        </p:spPr>
        <p:txBody>
          <a:bodyPr lIns="0" tIns="0" rIns="0" bIns="0"/>
          <a:lstStyle>
            <a:lvl1pPr>
              <a:defRPr/>
            </a:lvl1pPr>
          </a:lstStyle>
          <a:p>
            <a:endParaRPr/>
          </a:p>
        </p:txBody>
      </p:sp>
      <p:sp>
        <p:nvSpPr>
          <p:cNvPr id="4" name="Holder 4"/>
          <p:cNvSpPr>
            <a:spLocks noGrp="1"/>
          </p:cNvSpPr>
          <p:nvPr>
            <p:ph type="ftr" sz="quarter" idx="5"/>
          </p:nvPr>
        </p:nvSpPr>
        <p:spPr>
          <a:xfrm>
            <a:off x="4145281" y="6377940"/>
            <a:ext cx="3901439"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6EB49DB3-286C-4512-896C-BD5EB54F973E}" type="datetime1">
              <a:rPr lang="en-US" smtClean="0"/>
              <a:pPr/>
              <a:t>12/30/2019</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dirty="0"/>
          </a:p>
        </p:txBody>
      </p:sp>
    </p:spTree>
    <p:extLst>
      <p:ext uri="{BB962C8B-B14F-4D97-AF65-F5344CB8AC3E}">
        <p14:creationId xmlns:p14="http://schemas.microsoft.com/office/powerpoint/2010/main" val="3126947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4" name="Object 184" hidden="1"/>
          <p:cNvGraphicFramePr>
            <a:graphicFrameLocks noChangeAspect="1"/>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11818" name="think-cell Slide" r:id="rId4" imgW="360" imgH="360" progId="TCLayout.ActiveDocument.1">
                  <p:embed/>
                </p:oleObj>
              </mc:Choice>
              <mc:Fallback>
                <p:oleObj name="think-cell Slide" r:id="rId4" imgW="360" imgH="360" progId="TCLayout.ActiveDocument.1">
                  <p:embed/>
                  <p:pic>
                    <p:nvPicPr>
                      <p:cNvPr id="4" name="Object 18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cK 1. On-page tracker" hidden="1"/>
          <p:cNvSpPr>
            <a:spLocks noChangeArrowheads="1"/>
          </p:cNvSpPr>
          <p:nvPr/>
        </p:nvSpPr>
        <p:spPr bwMode="gray">
          <a:xfrm>
            <a:off x="162984" y="26992"/>
            <a:ext cx="1102866" cy="276999"/>
          </a:xfrm>
          <a:prstGeom prst="rect">
            <a:avLst/>
          </a:prstGeom>
          <a:noFill/>
          <a:ln w="9525">
            <a:noFill/>
            <a:miter lim="800000"/>
            <a:headEnd/>
            <a:tailEnd/>
          </a:ln>
        </p:spPr>
        <p:txBody>
          <a:bodyPr wrap="none" lIns="0" tIns="0" rIns="0" bIns="0">
            <a:spAutoFit/>
          </a:bodyPr>
          <a:lstStyle/>
          <a:p>
            <a:pPr>
              <a:defRPr/>
            </a:pPr>
            <a:r>
              <a:rPr lang="en-US" sz="1800" dirty="0">
                <a:solidFill>
                  <a:srgbClr val="808080"/>
                </a:solidFill>
                <a:latin typeface="Arial" charset="0"/>
                <a:ea typeface="ヒラギノ角ゴ Pro W3"/>
                <a:cs typeface="ヒラギノ角ゴ Pro W3"/>
              </a:rPr>
              <a:t>TRACKER</a:t>
            </a:r>
          </a:p>
        </p:txBody>
      </p:sp>
      <p:sp>
        <p:nvSpPr>
          <p:cNvPr id="6" name="McK 3. Unit of measure" hidden="1"/>
          <p:cNvSpPr txBox="1">
            <a:spLocks noChangeArrowheads="1"/>
          </p:cNvSpPr>
          <p:nvPr/>
        </p:nvSpPr>
        <p:spPr bwMode="gray">
          <a:xfrm>
            <a:off x="162989" y="542928"/>
            <a:ext cx="4972049" cy="276999"/>
          </a:xfrm>
          <a:prstGeom prst="rect">
            <a:avLst/>
          </a:prstGeom>
          <a:noFill/>
          <a:ln w="9525">
            <a:noFill/>
            <a:miter lim="800000"/>
            <a:headEnd/>
            <a:tailEnd/>
          </a:ln>
        </p:spPr>
        <p:txBody>
          <a:bodyPr lIns="0" tIns="0" rIns="0" bIns="0">
            <a:spAutoFit/>
          </a:bodyPr>
          <a:lstStyle/>
          <a:p>
            <a:pPr defTabSz="912129">
              <a:defRPr/>
            </a:pPr>
            <a:r>
              <a:rPr lang="en-US" sz="1800" dirty="0">
                <a:solidFill>
                  <a:srgbClr val="808080"/>
                </a:solidFill>
                <a:latin typeface="Arial" charset="0"/>
                <a:ea typeface="ヒラギノ角ゴ Pro W3"/>
                <a:cs typeface="ヒラギノ角ゴ Pro W3"/>
              </a:rPr>
              <a:t>Unit of measure</a:t>
            </a:r>
          </a:p>
        </p:txBody>
      </p:sp>
      <p:sp>
        <p:nvSpPr>
          <p:cNvPr id="7" name="McK 4. Footnote" hidden="1"/>
          <p:cNvSpPr txBox="1">
            <a:spLocks noChangeArrowheads="1"/>
          </p:cNvSpPr>
          <p:nvPr/>
        </p:nvSpPr>
        <p:spPr bwMode="gray">
          <a:xfrm>
            <a:off x="162986" y="6082530"/>
            <a:ext cx="11628967" cy="276999"/>
          </a:xfrm>
          <a:prstGeom prst="rect">
            <a:avLst/>
          </a:prstGeom>
          <a:noFill/>
          <a:ln w="9525">
            <a:noFill/>
            <a:miter lim="800000"/>
            <a:headEnd/>
            <a:tailEnd/>
          </a:ln>
        </p:spPr>
        <p:txBody>
          <a:bodyPr lIns="0" tIns="0" rIns="0" bIns="0" anchor="b">
            <a:spAutoFit/>
          </a:bodyPr>
          <a:lstStyle/>
          <a:p>
            <a:pPr marL="106284" indent="-106284" defTabSz="912129">
              <a:defRPr/>
            </a:pPr>
            <a:r>
              <a:rPr lang="en-US" sz="1800" dirty="0">
                <a:latin typeface="Arial" charset="0"/>
                <a:ea typeface="ヒラギノ角ゴ Pro W3"/>
                <a:cs typeface="ヒラギノ角ゴ Pro W3"/>
              </a:rPr>
              <a:t>1 Footnote</a:t>
            </a:r>
          </a:p>
        </p:txBody>
      </p:sp>
      <p:cxnSp>
        <p:nvCxnSpPr>
          <p:cNvPr id="9" name="AutoShape 249" hidden="1"/>
          <p:cNvCxnSpPr>
            <a:cxnSpLocks noChangeShapeType="1"/>
          </p:cNvCxnSpPr>
          <p:nvPr/>
        </p:nvCxnSpPr>
        <p:spPr bwMode="gray">
          <a:xfrm>
            <a:off x="1976967" y="1668463"/>
            <a:ext cx="5799667"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AutoShape 250" hidden="1"/>
          <p:cNvSpPr>
            <a:spLocks noChangeArrowheads="1"/>
          </p:cNvSpPr>
          <p:nvPr/>
        </p:nvSpPr>
        <p:spPr bwMode="gray">
          <a:xfrm>
            <a:off x="1976967" y="1157571"/>
            <a:ext cx="5799667" cy="510894"/>
          </a:xfrm>
          <a:prstGeom prst="leftRightArrow">
            <a:avLst>
              <a:gd name="adj1" fmla="val 100000"/>
              <a:gd name="adj2" fmla="val 0"/>
            </a:avLst>
          </a:prstGeom>
          <a:noFill/>
          <a:ln w="9525">
            <a:noFill/>
            <a:miter lim="800000"/>
            <a:headEnd/>
            <a:tailEnd/>
          </a:ln>
        </p:spPr>
        <p:txBody>
          <a:bodyPr lIns="0" tIns="0" rIns="0" bIns="18273" anchor="b">
            <a:spAutoFit/>
          </a:bodyPr>
          <a:lstStyle/>
          <a:p>
            <a:pPr>
              <a:defRPr/>
            </a:pPr>
            <a:r>
              <a:rPr lang="en-US" sz="1600" b="1" dirty="0">
                <a:latin typeface="Arial" charset="0"/>
                <a:ea typeface="ヒラギノ角ゴ Pro W3"/>
                <a:cs typeface="ヒラギノ角ゴ Pro W3"/>
              </a:rPr>
              <a:t>Title</a:t>
            </a:r>
          </a:p>
          <a:p>
            <a:pPr>
              <a:defRPr/>
            </a:pPr>
            <a:r>
              <a:rPr lang="en-US" sz="1600" dirty="0">
                <a:solidFill>
                  <a:srgbClr val="808080"/>
                </a:solidFill>
                <a:latin typeface="Arial" charset="0"/>
                <a:ea typeface="ヒラギノ角ゴ Pro W3"/>
                <a:cs typeface="ヒラギノ角ゴ Pro W3"/>
              </a:rPr>
              <a:t>Unit of measure</a:t>
            </a:r>
          </a:p>
        </p:txBody>
      </p:sp>
      <p:grpSp>
        <p:nvGrpSpPr>
          <p:cNvPr id="15" name="McK Title Elements" hidden="1"/>
          <p:cNvGrpSpPr>
            <a:grpSpLocks/>
          </p:cNvGrpSpPr>
          <p:nvPr/>
        </p:nvGrpSpPr>
        <p:grpSpPr bwMode="auto">
          <a:xfrm>
            <a:off x="1399122" y="5260983"/>
            <a:ext cx="8401049" cy="604839"/>
            <a:chOff x="661" y="3314"/>
            <a:chExt cx="3969" cy="381"/>
          </a:xfrm>
        </p:grpSpPr>
        <p:sp>
          <p:nvSpPr>
            <p:cNvPr id="16" name="McK Document type"/>
            <p:cNvSpPr txBox="1">
              <a:spLocks noChangeArrowheads="1"/>
            </p:cNvSpPr>
            <p:nvPr userDrawn="1"/>
          </p:nvSpPr>
          <p:spPr bwMode="gray">
            <a:xfrm>
              <a:off x="661" y="3314"/>
              <a:ext cx="3969" cy="174"/>
            </a:xfrm>
            <a:prstGeom prst="rect">
              <a:avLst/>
            </a:prstGeom>
            <a:noFill/>
            <a:ln w="9525">
              <a:noFill/>
              <a:miter lim="800000"/>
              <a:headEnd/>
              <a:tailEnd/>
            </a:ln>
          </p:spPr>
          <p:txBody>
            <a:bodyPr lIns="0" tIns="0" rIns="0" bIns="0" anchor="b">
              <a:spAutoFit/>
            </a:bodyPr>
            <a:lstStyle/>
            <a:p>
              <a:pPr>
                <a:defRPr/>
              </a:pPr>
              <a:r>
                <a:rPr lang="en-US" altLang="zh-CN" sz="1800" dirty="0">
                  <a:latin typeface="Arial" charset="0"/>
                  <a:ea typeface="SimSun" pitchFamily="2" charset="-122"/>
                  <a:cs typeface="Arial" charset="0"/>
                </a:rPr>
                <a:t>Document type</a:t>
              </a:r>
            </a:p>
          </p:txBody>
        </p:sp>
        <p:sp>
          <p:nvSpPr>
            <p:cNvPr id="17" name="McK Date"/>
            <p:cNvSpPr txBox="1">
              <a:spLocks noChangeArrowheads="1"/>
            </p:cNvSpPr>
            <p:nvPr userDrawn="1"/>
          </p:nvSpPr>
          <p:spPr bwMode="gray">
            <a:xfrm>
              <a:off x="661" y="3521"/>
              <a:ext cx="3969" cy="174"/>
            </a:xfrm>
            <a:prstGeom prst="rect">
              <a:avLst/>
            </a:prstGeom>
            <a:noFill/>
            <a:ln w="9525">
              <a:noFill/>
              <a:miter lim="800000"/>
              <a:headEnd/>
              <a:tailEnd/>
            </a:ln>
          </p:spPr>
          <p:txBody>
            <a:bodyPr lIns="0" tIns="0" rIns="0" bIns="0">
              <a:spAutoFit/>
            </a:bodyPr>
            <a:lstStyle/>
            <a:p>
              <a:pPr>
                <a:defRPr/>
              </a:pPr>
              <a:r>
                <a:rPr lang="en-US" altLang="zh-CN" sz="1800" dirty="0">
                  <a:latin typeface="Arial" charset="0"/>
                  <a:ea typeface="SimSun" pitchFamily="2" charset="-122"/>
                  <a:cs typeface="Arial" charset="0"/>
                </a:rPr>
                <a:t>Date</a:t>
              </a:r>
            </a:p>
          </p:txBody>
        </p:sp>
      </p:grpSp>
      <p:sp>
        <p:nvSpPr>
          <p:cNvPr id="11" name="Rectangle 10">
            <a:extLst>
              <a:ext uri="{FF2B5EF4-FFF2-40B4-BE49-F238E27FC236}">
                <a16:creationId xmlns:a16="http://schemas.microsoft.com/office/drawing/2014/main" id="{DDA5579C-934F-4EFE-A4CB-B75BA6781659}"/>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12" name="Group 11">
            <a:extLst>
              <a:ext uri="{FF2B5EF4-FFF2-40B4-BE49-F238E27FC236}">
                <a16:creationId xmlns:a16="http://schemas.microsoft.com/office/drawing/2014/main" id="{A9BFE601-9E1D-4329-9C93-E1830AB868A5}"/>
              </a:ext>
            </a:extLst>
          </p:cNvPr>
          <p:cNvGrpSpPr/>
          <p:nvPr userDrawn="1"/>
        </p:nvGrpSpPr>
        <p:grpSpPr>
          <a:xfrm>
            <a:off x="9174422" y="154132"/>
            <a:ext cx="2939360" cy="6468950"/>
            <a:chOff x="9174422" y="154132"/>
            <a:chExt cx="2939360" cy="6468950"/>
          </a:xfrm>
        </p:grpSpPr>
        <p:pic>
          <p:nvPicPr>
            <p:cNvPr id="13" name="Picture 12">
              <a:extLst>
                <a:ext uri="{FF2B5EF4-FFF2-40B4-BE49-F238E27FC236}">
                  <a16:creationId xmlns:a16="http://schemas.microsoft.com/office/drawing/2014/main" id="{92694EBE-14FB-4C58-914F-B7BA02136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14" name="TextBox 13">
              <a:extLst>
                <a:ext uri="{FF2B5EF4-FFF2-40B4-BE49-F238E27FC236}">
                  <a16:creationId xmlns:a16="http://schemas.microsoft.com/office/drawing/2014/main" id="{CE19D170-643C-4308-9BD1-C3DD82C6723F}"/>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5631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4" name="Object 367" hidden="1"/>
          <p:cNvGraphicFramePr>
            <a:graphicFrameLocks noChangeAspect="1"/>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08047" name="think-cell Slide" r:id="rId19" imgW="360" imgH="360" progId="TCLayout.ActiveDocument.1">
                  <p:embed/>
                </p:oleObj>
              </mc:Choice>
              <mc:Fallback>
                <p:oleObj name="think-cell Slide" r:id="rId19" imgW="360" imgH="360" progId="TCLayout.ActiveDocument.1">
                  <p:embed/>
                  <p:pic>
                    <p:nvPicPr>
                      <p:cNvPr id="4" name="Object 367"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McK 1. On-page tracker" hidden="1"/>
          <p:cNvSpPr>
            <a:spLocks noChangeArrowheads="1"/>
          </p:cNvSpPr>
          <p:nvPr/>
        </p:nvSpPr>
        <p:spPr bwMode="gray">
          <a:xfrm>
            <a:off x="162984" y="26992"/>
            <a:ext cx="1102866" cy="276999"/>
          </a:xfrm>
          <a:prstGeom prst="rect">
            <a:avLst/>
          </a:prstGeom>
          <a:noFill/>
          <a:ln w="9525">
            <a:noFill/>
            <a:miter lim="800000"/>
            <a:headEnd/>
            <a:tailEnd/>
          </a:ln>
        </p:spPr>
        <p:txBody>
          <a:bodyPr wrap="none" lIns="0" tIns="0" rIns="0" bIns="0">
            <a:spAutoFit/>
          </a:bodyPr>
          <a:lstStyle/>
          <a:p>
            <a:pPr>
              <a:defRPr/>
            </a:pPr>
            <a:r>
              <a:rPr lang="en-US" sz="1800" dirty="0">
                <a:solidFill>
                  <a:srgbClr val="808080"/>
                </a:solidFill>
                <a:latin typeface="Arial" charset="0"/>
                <a:ea typeface="ヒラギノ角ゴ Pro W3"/>
                <a:cs typeface="ヒラギノ角ゴ Pro W3"/>
              </a:rPr>
              <a:t>TRACKER</a:t>
            </a:r>
          </a:p>
        </p:txBody>
      </p:sp>
      <p:sp>
        <p:nvSpPr>
          <p:cNvPr id="6" name="McK 3. Unit of measure" hidden="1"/>
          <p:cNvSpPr txBox="1">
            <a:spLocks noChangeArrowheads="1"/>
          </p:cNvSpPr>
          <p:nvPr/>
        </p:nvSpPr>
        <p:spPr bwMode="gray">
          <a:xfrm>
            <a:off x="162989" y="542929"/>
            <a:ext cx="4972049" cy="276999"/>
          </a:xfrm>
          <a:prstGeom prst="rect">
            <a:avLst/>
          </a:prstGeom>
          <a:noFill/>
          <a:ln w="9525">
            <a:noFill/>
            <a:miter lim="800000"/>
            <a:headEnd/>
            <a:tailEnd/>
          </a:ln>
        </p:spPr>
        <p:txBody>
          <a:bodyPr lIns="0" tIns="0" rIns="0" bIns="0">
            <a:spAutoFit/>
          </a:bodyPr>
          <a:lstStyle/>
          <a:p>
            <a:pPr defTabSz="912129">
              <a:defRPr/>
            </a:pPr>
            <a:r>
              <a:rPr lang="en-US" sz="1800" dirty="0">
                <a:solidFill>
                  <a:srgbClr val="808080"/>
                </a:solidFill>
                <a:latin typeface="Arial" charset="0"/>
                <a:ea typeface="ヒラギノ角ゴ Pro W3"/>
                <a:cs typeface="ヒラギノ角ゴ Pro W3"/>
              </a:rPr>
              <a:t>Unit of measure</a:t>
            </a:r>
          </a:p>
        </p:txBody>
      </p:sp>
      <p:grpSp>
        <p:nvGrpSpPr>
          <p:cNvPr id="7" name="ACET" hidden="1"/>
          <p:cNvGrpSpPr>
            <a:grpSpLocks/>
          </p:cNvGrpSpPr>
          <p:nvPr/>
        </p:nvGrpSpPr>
        <p:grpSpPr bwMode="auto">
          <a:xfrm>
            <a:off x="1976967" y="1157217"/>
            <a:ext cx="5799667" cy="511246"/>
            <a:chOff x="915" y="715"/>
            <a:chExt cx="2686" cy="315"/>
          </a:xfrm>
        </p:grpSpPr>
        <p:cxnSp>
          <p:nvCxnSpPr>
            <p:cNvPr id="9" name="AutoShape 249" hidden="1"/>
            <p:cNvCxnSpPr>
              <a:cxnSpLocks noChangeShapeType="1"/>
            </p:cNvCxnSpPr>
            <p:nvPr/>
          </p:nvCxnSpPr>
          <p:spPr bwMode="gray">
            <a:xfrm>
              <a:off x="915" y="1030"/>
              <a:ext cx="2686"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AutoShape 250" hidden="1"/>
            <p:cNvSpPr>
              <a:spLocks noChangeArrowheads="1"/>
            </p:cNvSpPr>
            <p:nvPr/>
          </p:nvSpPr>
          <p:spPr bwMode="gray">
            <a:xfrm>
              <a:off x="915" y="715"/>
              <a:ext cx="2686" cy="315"/>
            </a:xfrm>
            <a:prstGeom prst="leftRightArrow">
              <a:avLst>
                <a:gd name="adj1" fmla="val 100000"/>
                <a:gd name="adj2" fmla="val 0"/>
              </a:avLst>
            </a:prstGeom>
            <a:noFill/>
            <a:ln w="9525">
              <a:noFill/>
              <a:miter lim="800000"/>
              <a:headEnd/>
              <a:tailEnd/>
            </a:ln>
          </p:spPr>
          <p:txBody>
            <a:bodyPr lIns="0" tIns="0" rIns="0" bIns="18288" anchor="b">
              <a:spAutoFit/>
            </a:bodyPr>
            <a:lstStyle/>
            <a:p>
              <a:pPr>
                <a:defRPr/>
              </a:pPr>
              <a:r>
                <a:rPr lang="en-US" sz="1600" b="1" dirty="0">
                  <a:latin typeface="Arial" charset="0"/>
                  <a:ea typeface="ヒラギノ角ゴ Pro W3"/>
                  <a:cs typeface="ヒラギノ角ゴ Pro W3"/>
                </a:rPr>
                <a:t>Title</a:t>
              </a:r>
            </a:p>
            <a:p>
              <a:pPr>
                <a:defRPr/>
              </a:pPr>
              <a:r>
                <a:rPr lang="en-US" sz="1600" dirty="0">
                  <a:solidFill>
                    <a:srgbClr val="808080"/>
                  </a:solidFill>
                  <a:latin typeface="Arial" charset="0"/>
                  <a:ea typeface="ヒラギノ角ゴ Pro W3"/>
                  <a:cs typeface="ヒラギノ角ゴ Pro W3"/>
                </a:rPr>
                <a:t>Unit of measure</a:t>
              </a:r>
            </a:p>
          </p:txBody>
        </p:sp>
      </p:grpSp>
      <p:grpSp>
        <p:nvGrpSpPr>
          <p:cNvPr id="12" name="McK Slide Elements"/>
          <p:cNvGrpSpPr>
            <a:grpSpLocks/>
          </p:cNvGrpSpPr>
          <p:nvPr/>
        </p:nvGrpSpPr>
        <p:grpSpPr bwMode="auto">
          <a:xfrm>
            <a:off x="162989" y="6423027"/>
            <a:ext cx="10839449" cy="354013"/>
            <a:chOff x="77" y="4046"/>
            <a:chExt cx="5121" cy="223"/>
          </a:xfrm>
        </p:grpSpPr>
        <p:sp>
          <p:nvSpPr>
            <p:cNvPr id="13" name="McK 4. Footnote" hidden="1"/>
            <p:cNvSpPr txBox="1">
              <a:spLocks noChangeArrowheads="1"/>
            </p:cNvSpPr>
            <p:nvPr userDrawn="1"/>
          </p:nvSpPr>
          <p:spPr bwMode="gray">
            <a:xfrm>
              <a:off x="77" y="4046"/>
              <a:ext cx="5121" cy="97"/>
            </a:xfrm>
            <a:prstGeom prst="rect">
              <a:avLst/>
            </a:prstGeom>
            <a:noFill/>
            <a:ln w="9525">
              <a:noFill/>
              <a:miter lim="800000"/>
              <a:headEnd/>
              <a:tailEnd/>
            </a:ln>
          </p:spPr>
          <p:txBody>
            <a:bodyPr lIns="0" tIns="0" rIns="0" bIns="0" anchor="b">
              <a:spAutoFit/>
            </a:bodyPr>
            <a:lstStyle/>
            <a:p>
              <a:pPr marL="104697" indent="-104697" defTabSz="894681">
                <a:defRPr/>
              </a:pPr>
              <a:r>
                <a:rPr lang="en-US" altLang="zh-CN" sz="1000" dirty="0">
                  <a:latin typeface="Arial" charset="0"/>
                  <a:ea typeface="SimSun" pitchFamily="2" charset="-122"/>
                  <a:cs typeface="Arial" charset="0"/>
                </a:rPr>
                <a:t>1 Footnote</a:t>
              </a:r>
            </a:p>
          </p:txBody>
        </p:sp>
        <p:sp>
          <p:nvSpPr>
            <p:cNvPr id="14" name="McK 5. Source" hidden="1"/>
            <p:cNvSpPr>
              <a:spLocks noChangeArrowheads="1"/>
            </p:cNvSpPr>
            <p:nvPr userDrawn="1"/>
          </p:nvSpPr>
          <p:spPr bwMode="gray">
            <a:xfrm>
              <a:off x="77" y="4172"/>
              <a:ext cx="5121" cy="97"/>
            </a:xfrm>
            <a:prstGeom prst="rect">
              <a:avLst/>
            </a:prstGeom>
            <a:noFill/>
            <a:ln w="9525">
              <a:noFill/>
              <a:miter lim="800000"/>
              <a:headEnd/>
              <a:tailEnd/>
            </a:ln>
          </p:spPr>
          <p:txBody>
            <a:bodyPr lIns="0" tIns="0" rIns="0" bIns="0" anchor="b">
              <a:spAutoFit/>
            </a:bodyPr>
            <a:lstStyle/>
            <a:p>
              <a:pPr marL="494929" indent="-494929" defTabSz="894681">
                <a:tabLst>
                  <a:tab pos="486999" algn="l"/>
                </a:tabLst>
                <a:defRPr/>
              </a:pPr>
              <a:r>
                <a:rPr lang="en-US" altLang="zh-CN" sz="1000" dirty="0">
                  <a:solidFill>
                    <a:srgbClr val="000000"/>
                  </a:solidFill>
                  <a:latin typeface="Arial" charset="0"/>
                  <a:ea typeface="SimSun" pitchFamily="2" charset="-122"/>
                  <a:cs typeface="Arial" charset="0"/>
                </a:rPr>
                <a:t>Source:	Source</a:t>
              </a:r>
            </a:p>
          </p:txBody>
        </p:sp>
      </p:grpSp>
      <p:grpSp>
        <p:nvGrpSpPr>
          <p:cNvPr id="16" name="LegendBoxes" hidden="1"/>
          <p:cNvGrpSpPr>
            <a:grpSpLocks/>
          </p:cNvGrpSpPr>
          <p:nvPr/>
        </p:nvGrpSpPr>
        <p:grpSpPr bwMode="auto">
          <a:xfrm>
            <a:off x="10818281" y="755653"/>
            <a:ext cx="933449" cy="977901"/>
            <a:chOff x="3394" y="519"/>
            <a:chExt cx="441" cy="616"/>
          </a:xfrm>
        </p:grpSpPr>
        <p:sp>
          <p:nvSpPr>
            <p:cNvPr id="17" name="LegendRectangle1" hidden="1"/>
            <p:cNvSpPr>
              <a:spLocks noChangeArrowheads="1"/>
            </p:cNvSpPr>
            <p:nvPr userDrawn="1"/>
          </p:nvSpPr>
          <p:spPr bwMode="gray">
            <a:xfrm>
              <a:off x="3394" y="526"/>
              <a:ext cx="104" cy="101"/>
            </a:xfrm>
            <a:prstGeom prst="rect">
              <a:avLst/>
            </a:prstGeom>
            <a:solidFill>
              <a:schemeClr val="accent1"/>
            </a:solidFill>
            <a:ln w="9525">
              <a:solidFill>
                <a:schemeClr val="tx1"/>
              </a:solidFill>
              <a:miter lim="800000"/>
              <a:headEnd/>
              <a:tailEnd/>
            </a:ln>
          </p:spPr>
          <p:txBody>
            <a:bodyPr wrap="none"/>
            <a:lstStyle/>
            <a:p>
              <a:pPr>
                <a:defRPr/>
              </a:pPr>
              <a:endParaRPr lang="en-US" sz="1800" dirty="0">
                <a:latin typeface="Arial" charset="0"/>
                <a:cs typeface="Arial" charset="0"/>
              </a:endParaRPr>
            </a:p>
          </p:txBody>
        </p:sp>
        <p:sp>
          <p:nvSpPr>
            <p:cNvPr id="18" name="LegendRectangle2" hidden="1"/>
            <p:cNvSpPr>
              <a:spLocks noChangeArrowheads="1"/>
            </p:cNvSpPr>
            <p:nvPr userDrawn="1"/>
          </p:nvSpPr>
          <p:spPr bwMode="gray">
            <a:xfrm>
              <a:off x="3394" y="693"/>
              <a:ext cx="104" cy="101"/>
            </a:xfrm>
            <a:prstGeom prst="rect">
              <a:avLst/>
            </a:prstGeom>
            <a:solidFill>
              <a:schemeClr val="accent2"/>
            </a:solidFill>
            <a:ln w="9525">
              <a:solidFill>
                <a:schemeClr val="tx1"/>
              </a:solidFill>
              <a:miter lim="800000"/>
              <a:headEnd/>
              <a:tailEnd/>
            </a:ln>
          </p:spPr>
          <p:txBody>
            <a:bodyPr wrap="none"/>
            <a:lstStyle/>
            <a:p>
              <a:pPr>
                <a:defRPr/>
              </a:pPr>
              <a:endParaRPr lang="en-US" sz="1800" dirty="0">
                <a:latin typeface="Arial" charset="0"/>
                <a:cs typeface="Arial" charset="0"/>
              </a:endParaRPr>
            </a:p>
          </p:txBody>
        </p:sp>
        <p:sp>
          <p:nvSpPr>
            <p:cNvPr id="19" name="LegendRectangle3" hidden="1"/>
            <p:cNvSpPr>
              <a:spLocks noChangeArrowheads="1"/>
            </p:cNvSpPr>
            <p:nvPr userDrawn="1"/>
          </p:nvSpPr>
          <p:spPr bwMode="gray">
            <a:xfrm>
              <a:off x="3394" y="860"/>
              <a:ext cx="104" cy="101"/>
            </a:xfrm>
            <a:prstGeom prst="rect">
              <a:avLst/>
            </a:prstGeom>
            <a:solidFill>
              <a:schemeClr val="hlink"/>
            </a:solidFill>
            <a:ln w="9525">
              <a:solidFill>
                <a:schemeClr val="tx1"/>
              </a:solidFill>
              <a:miter lim="800000"/>
              <a:headEnd/>
              <a:tailEnd/>
            </a:ln>
          </p:spPr>
          <p:txBody>
            <a:bodyPr wrap="none"/>
            <a:lstStyle/>
            <a:p>
              <a:pPr>
                <a:defRPr/>
              </a:pPr>
              <a:endParaRPr lang="en-US" sz="1800" dirty="0">
                <a:latin typeface="Arial" charset="0"/>
                <a:cs typeface="Arial" charset="0"/>
              </a:endParaRPr>
            </a:p>
          </p:txBody>
        </p:sp>
        <p:sp>
          <p:nvSpPr>
            <p:cNvPr id="20" name="LegendRectangle4" hidden="1"/>
            <p:cNvSpPr>
              <a:spLocks noChangeArrowheads="1"/>
            </p:cNvSpPr>
            <p:nvPr userDrawn="1"/>
          </p:nvSpPr>
          <p:spPr bwMode="gray">
            <a:xfrm>
              <a:off x="3394" y="1027"/>
              <a:ext cx="104" cy="101"/>
            </a:xfrm>
            <a:prstGeom prst="rect">
              <a:avLst/>
            </a:prstGeom>
            <a:solidFill>
              <a:schemeClr val="folHlink"/>
            </a:solidFill>
            <a:ln w="9525">
              <a:solidFill>
                <a:schemeClr val="tx1"/>
              </a:solidFill>
              <a:miter lim="800000"/>
              <a:headEnd/>
              <a:tailEnd/>
            </a:ln>
          </p:spPr>
          <p:txBody>
            <a:bodyPr wrap="none"/>
            <a:lstStyle/>
            <a:p>
              <a:pPr>
                <a:defRPr/>
              </a:pPr>
              <a:endParaRPr lang="en-US" sz="1800" dirty="0">
                <a:latin typeface="Arial" charset="0"/>
                <a:cs typeface="Arial" charset="0"/>
              </a:endParaRPr>
            </a:p>
          </p:txBody>
        </p:sp>
        <p:sp>
          <p:nvSpPr>
            <p:cNvPr id="21" name="Legend1" hidden="1"/>
            <p:cNvSpPr>
              <a:spLocks noChangeArrowheads="1"/>
            </p:cNvSpPr>
            <p:nvPr userDrawn="1"/>
          </p:nvSpPr>
          <p:spPr bwMode="gray">
            <a:xfrm>
              <a:off x="3554" y="519"/>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Legend1</a:t>
              </a:r>
            </a:p>
          </p:txBody>
        </p:sp>
        <p:sp>
          <p:nvSpPr>
            <p:cNvPr id="22" name="Legend2" hidden="1"/>
            <p:cNvSpPr>
              <a:spLocks noChangeArrowheads="1"/>
            </p:cNvSpPr>
            <p:nvPr userDrawn="1"/>
          </p:nvSpPr>
          <p:spPr bwMode="gray">
            <a:xfrm>
              <a:off x="3554" y="684"/>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Legend2</a:t>
              </a:r>
            </a:p>
          </p:txBody>
        </p:sp>
        <p:sp>
          <p:nvSpPr>
            <p:cNvPr id="23" name="Legend3" hidden="1"/>
            <p:cNvSpPr>
              <a:spLocks noChangeArrowheads="1"/>
            </p:cNvSpPr>
            <p:nvPr userDrawn="1"/>
          </p:nvSpPr>
          <p:spPr bwMode="gray">
            <a:xfrm>
              <a:off x="3554" y="849"/>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Legend3</a:t>
              </a:r>
            </a:p>
          </p:txBody>
        </p:sp>
        <p:sp>
          <p:nvSpPr>
            <p:cNvPr id="24" name="Legend4" hidden="1"/>
            <p:cNvSpPr>
              <a:spLocks noChangeArrowheads="1"/>
            </p:cNvSpPr>
            <p:nvPr userDrawn="1"/>
          </p:nvSpPr>
          <p:spPr bwMode="gray">
            <a:xfrm>
              <a:off x="3554" y="1019"/>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Legend4</a:t>
              </a:r>
            </a:p>
          </p:txBody>
        </p:sp>
      </p:grpSp>
      <p:grpSp>
        <p:nvGrpSpPr>
          <p:cNvPr id="25" name="LegendLines" hidden="1"/>
          <p:cNvGrpSpPr>
            <a:grpSpLocks/>
          </p:cNvGrpSpPr>
          <p:nvPr/>
        </p:nvGrpSpPr>
        <p:grpSpPr bwMode="auto">
          <a:xfrm>
            <a:off x="10394949" y="755650"/>
            <a:ext cx="1356782" cy="708026"/>
            <a:chOff x="2411" y="2750"/>
            <a:chExt cx="641" cy="446"/>
          </a:xfrm>
        </p:grpSpPr>
        <p:sp>
          <p:nvSpPr>
            <p:cNvPr id="26" name="LineLegend1" hidden="1"/>
            <p:cNvSpPr>
              <a:spLocks noChangeShapeType="1"/>
            </p:cNvSpPr>
            <p:nvPr/>
          </p:nvSpPr>
          <p:spPr bwMode="gray">
            <a:xfrm>
              <a:off x="2411" y="2807"/>
              <a:ext cx="288" cy="0"/>
            </a:xfrm>
            <a:prstGeom prst="line">
              <a:avLst/>
            </a:prstGeom>
            <a:noFill/>
            <a:ln w="28575">
              <a:solidFill>
                <a:schemeClr val="tx1"/>
              </a:solidFill>
              <a:round/>
              <a:headEnd/>
              <a:tailEnd/>
            </a:ln>
          </p:spPr>
          <p:txBody>
            <a:bodyPr/>
            <a:lstStyle/>
            <a:p>
              <a:pPr>
                <a:defRPr/>
              </a:pPr>
              <a:endParaRPr lang="en-US" sz="1800" dirty="0">
                <a:latin typeface="Arial" charset="0"/>
                <a:cs typeface="Arial" charset="0"/>
              </a:endParaRPr>
            </a:p>
          </p:txBody>
        </p:sp>
        <p:sp>
          <p:nvSpPr>
            <p:cNvPr id="27" name="LineLegend2" hidden="1"/>
            <p:cNvSpPr>
              <a:spLocks noChangeShapeType="1"/>
            </p:cNvSpPr>
            <p:nvPr/>
          </p:nvSpPr>
          <p:spPr bwMode="gray">
            <a:xfrm>
              <a:off x="2411" y="2972"/>
              <a:ext cx="288" cy="0"/>
            </a:xfrm>
            <a:prstGeom prst="line">
              <a:avLst/>
            </a:prstGeom>
            <a:noFill/>
            <a:ln w="28575">
              <a:solidFill>
                <a:schemeClr val="tx1"/>
              </a:solidFill>
              <a:prstDash val="dash"/>
              <a:round/>
              <a:headEnd/>
              <a:tailEnd/>
            </a:ln>
          </p:spPr>
          <p:txBody>
            <a:bodyPr/>
            <a:lstStyle/>
            <a:p>
              <a:pPr>
                <a:defRPr/>
              </a:pPr>
              <a:endParaRPr lang="en-US" sz="1800" dirty="0">
                <a:latin typeface="Arial" charset="0"/>
                <a:cs typeface="Arial" charset="0"/>
              </a:endParaRPr>
            </a:p>
          </p:txBody>
        </p:sp>
        <p:sp>
          <p:nvSpPr>
            <p:cNvPr id="28" name="LineLegend3" hidden="1"/>
            <p:cNvSpPr>
              <a:spLocks noChangeShapeType="1"/>
            </p:cNvSpPr>
            <p:nvPr/>
          </p:nvSpPr>
          <p:spPr bwMode="gray">
            <a:xfrm>
              <a:off x="2411" y="3137"/>
              <a:ext cx="288" cy="0"/>
            </a:xfrm>
            <a:prstGeom prst="line">
              <a:avLst/>
            </a:prstGeom>
            <a:noFill/>
            <a:ln w="28575">
              <a:solidFill>
                <a:schemeClr val="tx1"/>
              </a:solidFill>
              <a:prstDash val="sysDot"/>
              <a:round/>
              <a:headEnd/>
              <a:tailEnd/>
            </a:ln>
          </p:spPr>
          <p:txBody>
            <a:bodyPr/>
            <a:lstStyle/>
            <a:p>
              <a:pPr>
                <a:defRPr/>
              </a:pPr>
              <a:endParaRPr lang="en-US" sz="1800" dirty="0">
                <a:latin typeface="Arial" charset="0"/>
                <a:cs typeface="Arial" charset="0"/>
              </a:endParaRPr>
            </a:p>
          </p:txBody>
        </p:sp>
        <p:sp>
          <p:nvSpPr>
            <p:cNvPr id="29" name="Legend1" hidden="1"/>
            <p:cNvSpPr>
              <a:spLocks noChangeArrowheads="1"/>
            </p:cNvSpPr>
            <p:nvPr userDrawn="1"/>
          </p:nvSpPr>
          <p:spPr bwMode="gray">
            <a:xfrm>
              <a:off x="2771" y="2750"/>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Legend1</a:t>
              </a:r>
            </a:p>
          </p:txBody>
        </p:sp>
        <p:sp>
          <p:nvSpPr>
            <p:cNvPr id="30" name="Legend2" hidden="1"/>
            <p:cNvSpPr>
              <a:spLocks noChangeArrowheads="1"/>
            </p:cNvSpPr>
            <p:nvPr userDrawn="1"/>
          </p:nvSpPr>
          <p:spPr bwMode="gray">
            <a:xfrm>
              <a:off x="2771" y="2915"/>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Legend2</a:t>
              </a:r>
            </a:p>
          </p:txBody>
        </p:sp>
        <p:sp>
          <p:nvSpPr>
            <p:cNvPr id="31" name="Legend3" hidden="1"/>
            <p:cNvSpPr>
              <a:spLocks noChangeArrowheads="1"/>
            </p:cNvSpPr>
            <p:nvPr userDrawn="1"/>
          </p:nvSpPr>
          <p:spPr bwMode="gray">
            <a:xfrm>
              <a:off x="2771" y="3080"/>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Legend3</a:t>
              </a:r>
            </a:p>
          </p:txBody>
        </p:sp>
      </p:grpSp>
      <p:grpSp>
        <p:nvGrpSpPr>
          <p:cNvPr id="32" name="LegendMoons" hidden="1"/>
          <p:cNvGrpSpPr>
            <a:grpSpLocks/>
          </p:cNvGrpSpPr>
          <p:nvPr/>
        </p:nvGrpSpPr>
        <p:grpSpPr bwMode="auto">
          <a:xfrm>
            <a:off x="10797115" y="755650"/>
            <a:ext cx="954616" cy="1235076"/>
            <a:chOff x="4965" y="484"/>
            <a:chExt cx="451" cy="778"/>
          </a:xfrm>
        </p:grpSpPr>
        <p:grpSp>
          <p:nvGrpSpPr>
            <p:cNvPr id="33" name="MoonLegend1" hidden="1"/>
            <p:cNvGrpSpPr>
              <a:grpSpLocks noChangeAspect="1"/>
            </p:cNvGrpSpPr>
            <p:nvPr userDrawn="1">
              <p:custDataLst>
                <p:tags r:id="rId3"/>
              </p:custDataLst>
            </p:nvPr>
          </p:nvGrpSpPr>
          <p:grpSpPr bwMode="auto">
            <a:xfrm>
              <a:off x="4965" y="486"/>
              <a:ext cx="112" cy="112"/>
              <a:chOff x="4533" y="183"/>
              <a:chExt cx="144" cy="144"/>
            </a:xfrm>
          </p:grpSpPr>
          <p:sp>
            <p:nvSpPr>
              <p:cNvPr id="51" name="Oval 38" hidden="1"/>
              <p:cNvSpPr>
                <a:spLocks noChangeAspect="1" noChangeArrowheads="1"/>
              </p:cNvSpPr>
              <p:nvPr>
                <p:custDataLst>
                  <p:tags r:id="rId16"/>
                </p:custDataLst>
              </p:nvPr>
            </p:nvSpPr>
            <p:spPr bwMode="gray">
              <a:xfrm>
                <a:off x="4533" y="183"/>
                <a:ext cx="144" cy="144"/>
              </a:xfrm>
              <a:prstGeom prst="ellipse">
                <a:avLst/>
              </a:prstGeom>
              <a:solidFill>
                <a:schemeClr val="accent1"/>
              </a:solidFill>
              <a:ln w="9525">
                <a:solidFill>
                  <a:schemeClr val="tx1"/>
                </a:solidFill>
                <a:round/>
                <a:headEnd/>
                <a:tailEnd/>
              </a:ln>
            </p:spPr>
            <p:txBody>
              <a:bodyPr wrap="none"/>
              <a:lstStyle/>
              <a:p>
                <a:pPr>
                  <a:defRPr/>
                </a:pPr>
                <a:endParaRPr lang="en-US" sz="1800" dirty="0">
                  <a:latin typeface="Arial" charset="0"/>
                  <a:cs typeface="Arial" charset="0"/>
                </a:endParaRPr>
              </a:p>
            </p:txBody>
          </p:sp>
          <p:sp>
            <p:nvSpPr>
              <p:cNvPr id="52" name="Arc 39" hidden="1"/>
              <p:cNvSpPr>
                <a:spLocks noChangeAspect="1"/>
              </p:cNvSpPr>
              <p:nvPr>
                <p:custDataLst>
                  <p:tags r:id="rId17"/>
                </p:custDataLst>
              </p:nvPr>
            </p:nvSpPr>
            <p:spPr bwMode="gray">
              <a:xfrm>
                <a:off x="4533" y="183"/>
                <a:ext cx="144" cy="144"/>
              </a:xfrm>
              <a:custGeom>
                <a:avLst/>
                <a:gdLst>
                  <a:gd name="T0" fmla="*/ 72 w 43200"/>
                  <a:gd name="T1" fmla="*/ 0 h 43200"/>
                  <a:gd name="T2" fmla="*/ 72 w 43200"/>
                  <a:gd name="T3" fmla="*/ 0 h 43200"/>
                  <a:gd name="T4" fmla="*/ 72 w 43200"/>
                  <a:gd name="T5" fmla="*/ 72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path>
                  <a:path w="43200" h="43200" stroke="0" extrusionOk="0">
                    <a:moveTo>
                      <a:pt x="21599" y="0"/>
                    </a:moveTo>
                    <a:lnTo>
                      <a:pt x="21600" y="21600"/>
                    </a:lnTo>
                    <a:lnTo>
                      <a:pt x="21599" y="0"/>
                    </a:lnTo>
                    <a:close/>
                  </a:path>
                </a:pathLst>
              </a:custGeom>
              <a:solidFill>
                <a:schemeClr val="folHlink"/>
              </a:solidFill>
              <a:ln w="9525">
                <a:solidFill>
                  <a:schemeClr val="tx1"/>
                </a:solidFill>
                <a:round/>
                <a:headEnd/>
                <a:tailEnd/>
              </a:ln>
            </p:spPr>
            <p:txBody>
              <a:bodyPr wrap="none"/>
              <a:lstStyle/>
              <a:p>
                <a:pPr>
                  <a:defRPr/>
                </a:pPr>
                <a:endParaRPr lang="en-US" sz="1800" dirty="0">
                  <a:latin typeface="Arial" charset="0"/>
                  <a:cs typeface="Arial" charset="0"/>
                </a:endParaRPr>
              </a:p>
            </p:txBody>
          </p:sp>
        </p:grpSp>
        <p:grpSp>
          <p:nvGrpSpPr>
            <p:cNvPr id="34" name="MoonLegend2" hidden="1"/>
            <p:cNvGrpSpPr>
              <a:grpSpLocks noChangeAspect="1"/>
            </p:cNvGrpSpPr>
            <p:nvPr userDrawn="1">
              <p:custDataLst>
                <p:tags r:id="rId4"/>
              </p:custDataLst>
            </p:nvPr>
          </p:nvGrpSpPr>
          <p:grpSpPr bwMode="auto">
            <a:xfrm>
              <a:off x="4965" y="650"/>
              <a:ext cx="112" cy="112"/>
              <a:chOff x="1694" y="2044"/>
              <a:chExt cx="160" cy="160"/>
            </a:xfrm>
          </p:grpSpPr>
          <p:sp>
            <p:nvSpPr>
              <p:cNvPr id="49" name="Oval 41" hidden="1"/>
              <p:cNvSpPr>
                <a:spLocks noChangeAspect="1" noChangeArrowheads="1"/>
              </p:cNvSpPr>
              <p:nvPr>
                <p:custDataLst>
                  <p:tags r:id="rId14"/>
                </p:custDataLst>
              </p:nvPr>
            </p:nvSpPr>
            <p:spPr bwMode="gray">
              <a:xfrm>
                <a:off x="1694" y="2044"/>
                <a:ext cx="160" cy="160"/>
              </a:xfrm>
              <a:prstGeom prst="ellipse">
                <a:avLst/>
              </a:prstGeom>
              <a:solidFill>
                <a:schemeClr val="accent1"/>
              </a:solidFill>
              <a:ln w="9525">
                <a:solidFill>
                  <a:schemeClr val="tx1"/>
                </a:solidFill>
                <a:round/>
                <a:headEnd/>
                <a:tailEnd/>
              </a:ln>
            </p:spPr>
            <p:txBody>
              <a:bodyPr wrap="none"/>
              <a:lstStyle/>
              <a:p>
                <a:pPr>
                  <a:defRPr/>
                </a:pPr>
                <a:endParaRPr lang="en-US" sz="1800" dirty="0">
                  <a:latin typeface="Arial" charset="0"/>
                  <a:cs typeface="Arial" charset="0"/>
                </a:endParaRPr>
              </a:p>
            </p:txBody>
          </p:sp>
          <p:sp>
            <p:nvSpPr>
              <p:cNvPr id="50" name="Arc 42" hidden="1"/>
              <p:cNvSpPr>
                <a:spLocks noChangeAspect="1"/>
              </p:cNvSpPr>
              <p:nvPr>
                <p:custDataLst>
                  <p:tags r:id="rId15"/>
                </p:custDataLst>
              </p:nvPr>
            </p:nvSpPr>
            <p:spPr bwMode="gray">
              <a:xfrm>
                <a:off x="1774" y="2044"/>
                <a:ext cx="80" cy="80"/>
              </a:xfrm>
              <a:custGeom>
                <a:avLst/>
                <a:gdLst>
                  <a:gd name="T0" fmla="*/ 0 w 21600"/>
                  <a:gd name="T1" fmla="*/ 0 h 21600"/>
                  <a:gd name="T2" fmla="*/ 80 w 21600"/>
                  <a:gd name="T3" fmla="*/ 80 h 21600"/>
                  <a:gd name="T4" fmla="*/ 0 w 21600"/>
                  <a:gd name="T5" fmla="*/ 8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folHlink"/>
              </a:solidFill>
              <a:ln w="9525">
                <a:solidFill>
                  <a:schemeClr val="tx1"/>
                </a:solidFill>
                <a:round/>
                <a:headEnd/>
                <a:tailEnd/>
              </a:ln>
            </p:spPr>
            <p:txBody>
              <a:bodyPr wrap="none"/>
              <a:lstStyle/>
              <a:p>
                <a:pPr>
                  <a:defRPr/>
                </a:pPr>
                <a:endParaRPr lang="en-US" sz="1800" dirty="0">
                  <a:latin typeface="Arial" charset="0"/>
                  <a:cs typeface="Arial" charset="0"/>
                </a:endParaRPr>
              </a:p>
            </p:txBody>
          </p:sp>
        </p:grpSp>
        <p:grpSp>
          <p:nvGrpSpPr>
            <p:cNvPr id="35" name="MoonLegend3" hidden="1"/>
            <p:cNvGrpSpPr>
              <a:grpSpLocks noChangeAspect="1"/>
            </p:cNvGrpSpPr>
            <p:nvPr userDrawn="1">
              <p:custDataLst>
                <p:tags r:id="rId5"/>
              </p:custDataLst>
            </p:nvPr>
          </p:nvGrpSpPr>
          <p:grpSpPr bwMode="auto">
            <a:xfrm>
              <a:off x="4965" y="815"/>
              <a:ext cx="112" cy="112"/>
              <a:chOff x="4495" y="897"/>
              <a:chExt cx="160" cy="160"/>
            </a:xfrm>
          </p:grpSpPr>
          <p:sp>
            <p:nvSpPr>
              <p:cNvPr id="47" name="Oval 44" hidden="1"/>
              <p:cNvSpPr>
                <a:spLocks noChangeAspect="1" noChangeArrowheads="1"/>
              </p:cNvSpPr>
              <p:nvPr>
                <p:custDataLst>
                  <p:tags r:id="rId12"/>
                </p:custDataLst>
              </p:nvPr>
            </p:nvSpPr>
            <p:spPr bwMode="gray">
              <a:xfrm>
                <a:off x="4495" y="897"/>
                <a:ext cx="160" cy="160"/>
              </a:xfrm>
              <a:prstGeom prst="ellipse">
                <a:avLst/>
              </a:prstGeom>
              <a:solidFill>
                <a:schemeClr val="accent1"/>
              </a:solidFill>
              <a:ln w="9525">
                <a:solidFill>
                  <a:schemeClr val="tx1"/>
                </a:solidFill>
                <a:round/>
                <a:headEnd/>
                <a:tailEnd/>
              </a:ln>
            </p:spPr>
            <p:txBody>
              <a:bodyPr wrap="none"/>
              <a:lstStyle/>
              <a:p>
                <a:pPr>
                  <a:defRPr/>
                </a:pPr>
                <a:endParaRPr lang="en-US" sz="1800" dirty="0">
                  <a:latin typeface="Arial" charset="0"/>
                  <a:cs typeface="Arial" charset="0"/>
                </a:endParaRPr>
              </a:p>
            </p:txBody>
          </p:sp>
          <p:sp>
            <p:nvSpPr>
              <p:cNvPr id="48" name="Arc 45" hidden="1"/>
              <p:cNvSpPr>
                <a:spLocks noChangeAspect="1"/>
              </p:cNvSpPr>
              <p:nvPr>
                <p:custDataLst>
                  <p:tags r:id="rId13"/>
                </p:custDataLst>
              </p:nvPr>
            </p:nvSpPr>
            <p:spPr bwMode="gray">
              <a:xfrm>
                <a:off x="4575" y="897"/>
                <a:ext cx="80" cy="160"/>
              </a:xfrm>
              <a:custGeom>
                <a:avLst/>
                <a:gdLst>
                  <a:gd name="T0" fmla="*/ 0 w 21600"/>
                  <a:gd name="T1" fmla="*/ 0 h 43200"/>
                  <a:gd name="T2" fmla="*/ 0 w 21600"/>
                  <a:gd name="T3" fmla="*/ 160 h 43200"/>
                  <a:gd name="T4" fmla="*/ 0 w 21600"/>
                  <a:gd name="T5" fmla="*/ 8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lnTo>
                      <a:pt x="-1" y="0"/>
                    </a:lnTo>
                    <a:close/>
                  </a:path>
                </a:pathLst>
              </a:custGeom>
              <a:solidFill>
                <a:schemeClr val="folHlink"/>
              </a:solidFill>
              <a:ln w="9525">
                <a:solidFill>
                  <a:schemeClr val="tx1"/>
                </a:solidFill>
                <a:round/>
                <a:headEnd/>
                <a:tailEnd/>
              </a:ln>
            </p:spPr>
            <p:txBody>
              <a:bodyPr wrap="none"/>
              <a:lstStyle/>
              <a:p>
                <a:pPr>
                  <a:defRPr/>
                </a:pPr>
                <a:endParaRPr lang="en-US" sz="1800" dirty="0">
                  <a:latin typeface="Arial" charset="0"/>
                  <a:cs typeface="Arial" charset="0"/>
                </a:endParaRPr>
              </a:p>
            </p:txBody>
          </p:sp>
        </p:grpSp>
        <p:grpSp>
          <p:nvGrpSpPr>
            <p:cNvPr id="36" name="MoonLegend4" hidden="1"/>
            <p:cNvGrpSpPr>
              <a:grpSpLocks noChangeAspect="1"/>
            </p:cNvGrpSpPr>
            <p:nvPr userDrawn="1">
              <p:custDataLst>
                <p:tags r:id="rId6"/>
              </p:custDataLst>
            </p:nvPr>
          </p:nvGrpSpPr>
          <p:grpSpPr bwMode="auto">
            <a:xfrm>
              <a:off x="4965" y="982"/>
              <a:ext cx="112" cy="112"/>
              <a:chOff x="4495" y="1198"/>
              <a:chExt cx="160" cy="160"/>
            </a:xfrm>
          </p:grpSpPr>
          <p:sp>
            <p:nvSpPr>
              <p:cNvPr id="45" name="Oval 47" hidden="1"/>
              <p:cNvSpPr>
                <a:spLocks noChangeAspect="1" noChangeArrowheads="1"/>
              </p:cNvSpPr>
              <p:nvPr>
                <p:custDataLst>
                  <p:tags r:id="rId10"/>
                </p:custDataLst>
              </p:nvPr>
            </p:nvSpPr>
            <p:spPr bwMode="gray">
              <a:xfrm>
                <a:off x="4495" y="1198"/>
                <a:ext cx="160" cy="160"/>
              </a:xfrm>
              <a:prstGeom prst="ellipse">
                <a:avLst/>
              </a:prstGeom>
              <a:solidFill>
                <a:schemeClr val="accent1"/>
              </a:solidFill>
              <a:ln w="9525">
                <a:solidFill>
                  <a:schemeClr val="tx1"/>
                </a:solidFill>
                <a:round/>
                <a:headEnd/>
                <a:tailEnd/>
              </a:ln>
            </p:spPr>
            <p:txBody>
              <a:bodyPr wrap="none"/>
              <a:lstStyle/>
              <a:p>
                <a:pPr>
                  <a:defRPr/>
                </a:pPr>
                <a:endParaRPr lang="en-US" sz="1800" dirty="0">
                  <a:latin typeface="Arial" charset="0"/>
                  <a:cs typeface="Arial" charset="0"/>
                </a:endParaRPr>
              </a:p>
            </p:txBody>
          </p:sp>
          <p:sp>
            <p:nvSpPr>
              <p:cNvPr id="46" name="Arc 48" hidden="1"/>
              <p:cNvSpPr>
                <a:spLocks noChangeAspect="1"/>
              </p:cNvSpPr>
              <p:nvPr>
                <p:custDataLst>
                  <p:tags r:id="rId11"/>
                </p:custDataLst>
              </p:nvPr>
            </p:nvSpPr>
            <p:spPr bwMode="gray">
              <a:xfrm>
                <a:off x="4495" y="1198"/>
                <a:ext cx="160" cy="160"/>
              </a:xfrm>
              <a:custGeom>
                <a:avLst/>
                <a:gdLst>
                  <a:gd name="T0" fmla="*/ 80 w 43200"/>
                  <a:gd name="T1" fmla="*/ 0 h 43200"/>
                  <a:gd name="T2" fmla="*/ 0 w 43200"/>
                  <a:gd name="T3" fmla="*/ 80 h 43200"/>
                  <a:gd name="T4" fmla="*/ 80 w 43200"/>
                  <a:gd name="T5" fmla="*/ 8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lnTo>
                      <a:pt x="21600" y="21600"/>
                    </a:lnTo>
                    <a:lnTo>
                      <a:pt x="21599" y="0"/>
                    </a:lnTo>
                    <a:close/>
                  </a:path>
                </a:pathLst>
              </a:custGeom>
              <a:solidFill>
                <a:schemeClr val="folHlink"/>
              </a:solidFill>
              <a:ln w="9525">
                <a:solidFill>
                  <a:schemeClr val="tx1"/>
                </a:solidFill>
                <a:round/>
                <a:headEnd/>
                <a:tailEnd/>
              </a:ln>
            </p:spPr>
            <p:txBody>
              <a:bodyPr wrap="none"/>
              <a:lstStyle/>
              <a:p>
                <a:pPr>
                  <a:defRPr/>
                </a:pPr>
                <a:endParaRPr lang="en-US" sz="1800" dirty="0">
                  <a:latin typeface="Arial" charset="0"/>
                  <a:cs typeface="Arial" charset="0"/>
                </a:endParaRPr>
              </a:p>
            </p:txBody>
          </p:sp>
        </p:grpSp>
        <p:grpSp>
          <p:nvGrpSpPr>
            <p:cNvPr id="37" name="MoonLegend5" hidden="1"/>
            <p:cNvGrpSpPr>
              <a:grpSpLocks noChangeAspect="1"/>
            </p:cNvGrpSpPr>
            <p:nvPr userDrawn="1">
              <p:custDataLst>
                <p:tags r:id="rId7"/>
              </p:custDataLst>
            </p:nvPr>
          </p:nvGrpSpPr>
          <p:grpSpPr bwMode="auto">
            <a:xfrm>
              <a:off x="4965" y="1147"/>
              <a:ext cx="112" cy="112"/>
              <a:chOff x="4495" y="1440"/>
              <a:chExt cx="160" cy="160"/>
            </a:xfrm>
          </p:grpSpPr>
          <p:sp>
            <p:nvSpPr>
              <p:cNvPr id="43" name="Oval 50" hidden="1"/>
              <p:cNvSpPr>
                <a:spLocks noChangeAspect="1" noChangeArrowheads="1"/>
              </p:cNvSpPr>
              <p:nvPr>
                <p:custDataLst>
                  <p:tags r:id="rId8"/>
                </p:custDataLst>
              </p:nvPr>
            </p:nvSpPr>
            <p:spPr bwMode="gray">
              <a:xfrm>
                <a:off x="4495" y="1440"/>
                <a:ext cx="160" cy="160"/>
              </a:xfrm>
              <a:prstGeom prst="ellipse">
                <a:avLst/>
              </a:prstGeom>
              <a:solidFill>
                <a:schemeClr val="accent1"/>
              </a:solidFill>
              <a:ln w="9525">
                <a:solidFill>
                  <a:schemeClr val="tx1"/>
                </a:solidFill>
                <a:round/>
                <a:headEnd/>
                <a:tailEnd/>
              </a:ln>
            </p:spPr>
            <p:txBody>
              <a:bodyPr wrap="none"/>
              <a:lstStyle/>
              <a:p>
                <a:pPr>
                  <a:defRPr/>
                </a:pPr>
                <a:endParaRPr lang="en-US" sz="1800" dirty="0">
                  <a:latin typeface="Arial" charset="0"/>
                  <a:cs typeface="Arial" charset="0"/>
                </a:endParaRPr>
              </a:p>
            </p:txBody>
          </p:sp>
          <p:sp>
            <p:nvSpPr>
              <p:cNvPr id="44" name="Oval 51" hidden="1"/>
              <p:cNvSpPr>
                <a:spLocks noChangeAspect="1" noChangeArrowheads="1"/>
              </p:cNvSpPr>
              <p:nvPr>
                <p:custDataLst>
                  <p:tags r:id="rId9"/>
                </p:custDataLst>
              </p:nvPr>
            </p:nvSpPr>
            <p:spPr bwMode="gray">
              <a:xfrm>
                <a:off x="4495" y="1440"/>
                <a:ext cx="160" cy="160"/>
              </a:xfrm>
              <a:prstGeom prst="ellipse">
                <a:avLst/>
              </a:prstGeom>
              <a:solidFill>
                <a:schemeClr val="folHlink"/>
              </a:solidFill>
              <a:ln w="9525">
                <a:solidFill>
                  <a:schemeClr val="tx1"/>
                </a:solidFill>
                <a:round/>
                <a:headEnd/>
                <a:tailEnd/>
              </a:ln>
            </p:spPr>
            <p:txBody>
              <a:bodyPr wrap="none"/>
              <a:lstStyle/>
              <a:p>
                <a:pPr>
                  <a:defRPr/>
                </a:pPr>
                <a:endParaRPr lang="en-US" sz="1800" dirty="0">
                  <a:latin typeface="Arial" charset="0"/>
                  <a:cs typeface="Arial" charset="0"/>
                </a:endParaRPr>
              </a:p>
            </p:txBody>
          </p:sp>
        </p:grpSp>
        <p:sp>
          <p:nvSpPr>
            <p:cNvPr id="38" name="Legend1" hidden="1"/>
            <p:cNvSpPr>
              <a:spLocks noChangeArrowheads="1"/>
            </p:cNvSpPr>
            <p:nvPr userDrawn="1"/>
          </p:nvSpPr>
          <p:spPr bwMode="gray">
            <a:xfrm>
              <a:off x="5135" y="484"/>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Legend1</a:t>
              </a:r>
            </a:p>
          </p:txBody>
        </p:sp>
        <p:sp>
          <p:nvSpPr>
            <p:cNvPr id="39" name="Legend2" hidden="1"/>
            <p:cNvSpPr>
              <a:spLocks noChangeArrowheads="1"/>
            </p:cNvSpPr>
            <p:nvPr userDrawn="1"/>
          </p:nvSpPr>
          <p:spPr bwMode="gray">
            <a:xfrm>
              <a:off x="5135" y="649"/>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Legend2</a:t>
              </a:r>
            </a:p>
          </p:txBody>
        </p:sp>
        <p:sp>
          <p:nvSpPr>
            <p:cNvPr id="40" name="Legend3" hidden="1"/>
            <p:cNvSpPr>
              <a:spLocks noChangeArrowheads="1"/>
            </p:cNvSpPr>
            <p:nvPr userDrawn="1"/>
          </p:nvSpPr>
          <p:spPr bwMode="gray">
            <a:xfrm>
              <a:off x="5135" y="814"/>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Legend3</a:t>
              </a:r>
            </a:p>
          </p:txBody>
        </p:sp>
        <p:sp>
          <p:nvSpPr>
            <p:cNvPr id="41" name="Legend4" hidden="1"/>
            <p:cNvSpPr>
              <a:spLocks noChangeArrowheads="1"/>
            </p:cNvSpPr>
            <p:nvPr userDrawn="1"/>
          </p:nvSpPr>
          <p:spPr bwMode="gray">
            <a:xfrm>
              <a:off x="5135" y="981"/>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Legend4</a:t>
              </a:r>
            </a:p>
          </p:txBody>
        </p:sp>
        <p:sp>
          <p:nvSpPr>
            <p:cNvPr id="42" name="Legend5" hidden="1"/>
            <p:cNvSpPr>
              <a:spLocks noChangeArrowheads="1"/>
            </p:cNvSpPr>
            <p:nvPr userDrawn="1"/>
          </p:nvSpPr>
          <p:spPr bwMode="gray">
            <a:xfrm>
              <a:off x="5135" y="1146"/>
              <a:ext cx="281" cy="116"/>
            </a:xfrm>
            <a:prstGeom prst="rect">
              <a:avLst/>
            </a:prstGeom>
            <a:noFill/>
            <a:ln w="9525">
              <a:noFill/>
              <a:miter lim="800000"/>
              <a:headEnd/>
              <a:tailEnd/>
            </a:ln>
          </p:spPr>
          <p:txBody>
            <a:bodyPr wrap="none" lIns="0" tIns="0" rIns="0" bIns="0">
              <a:spAutoFit/>
            </a:bodyPr>
            <a:lstStyle/>
            <a:p>
              <a:pPr>
                <a:defRPr/>
              </a:pPr>
              <a:r>
                <a:rPr lang="en-US" sz="1200" dirty="0">
                  <a:latin typeface="Arial" charset="0"/>
                  <a:cs typeface="Arial" charset="0"/>
                </a:rPr>
                <a:t>Legend5</a:t>
              </a:r>
            </a:p>
          </p:txBody>
        </p:sp>
      </p:grpSp>
      <p:grpSp>
        <p:nvGrpSpPr>
          <p:cNvPr id="53" name="Sticker" hidden="1"/>
          <p:cNvGrpSpPr>
            <a:grpSpLocks/>
          </p:cNvGrpSpPr>
          <p:nvPr/>
        </p:nvGrpSpPr>
        <p:grpSpPr bwMode="auto">
          <a:xfrm>
            <a:off x="10483855" y="755653"/>
            <a:ext cx="1458383" cy="212725"/>
            <a:chOff x="4817" y="376"/>
            <a:chExt cx="689" cy="134"/>
          </a:xfrm>
        </p:grpSpPr>
        <p:cxnSp>
          <p:nvCxnSpPr>
            <p:cNvPr id="54" name="AutoShape 58" hidden="1"/>
            <p:cNvCxnSpPr>
              <a:cxnSpLocks noChangeShapeType="1"/>
            </p:cNvCxnSpPr>
            <p:nvPr userDrawn="1"/>
          </p:nvCxnSpPr>
          <p:spPr bwMode="gray">
            <a:xfrm>
              <a:off x="4817" y="508"/>
              <a:ext cx="689"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sp>
          <p:nvSpPr>
            <p:cNvPr id="55" name="AutoShape 59" hidden="1"/>
            <p:cNvSpPr>
              <a:spLocks noChangeArrowheads="1"/>
            </p:cNvSpPr>
            <p:nvPr userDrawn="1"/>
          </p:nvSpPr>
          <p:spPr bwMode="gray">
            <a:xfrm>
              <a:off x="4989" y="376"/>
              <a:ext cx="517" cy="134"/>
            </a:xfrm>
            <a:prstGeom prst="leftRightArrow">
              <a:avLst>
                <a:gd name="adj1" fmla="val 100000"/>
                <a:gd name="adj2" fmla="val 0"/>
              </a:avLst>
            </a:prstGeom>
            <a:noFill/>
            <a:ln w="9525" algn="ctr">
              <a:noFill/>
              <a:miter lim="800000"/>
              <a:headEnd/>
              <a:tailEnd/>
            </a:ln>
          </p:spPr>
          <p:txBody>
            <a:bodyPr wrap="none" lIns="27432" tIns="0" rIns="0" bIns="27432">
              <a:spAutoFit/>
            </a:bodyPr>
            <a:lstStyle/>
            <a:p>
              <a:pPr algn="r" defTabSz="894681">
                <a:buClr>
                  <a:schemeClr val="tx2"/>
                </a:buClr>
                <a:defRPr/>
              </a:pPr>
              <a:r>
                <a:rPr lang="en-US" sz="1200" dirty="0">
                  <a:solidFill>
                    <a:srgbClr val="808080"/>
                  </a:solidFill>
                  <a:latin typeface="Arial" charset="0"/>
                  <a:cs typeface="Arial" charset="0"/>
                </a:rPr>
                <a:t>ILLUSTRATIVE</a:t>
              </a:r>
            </a:p>
          </p:txBody>
        </p:sp>
        <p:cxnSp>
          <p:nvCxnSpPr>
            <p:cNvPr id="56" name="AutoShape 60" hidden="1"/>
            <p:cNvCxnSpPr>
              <a:cxnSpLocks noChangeShapeType="1"/>
            </p:cNvCxnSpPr>
            <p:nvPr userDrawn="1"/>
          </p:nvCxnSpPr>
          <p:spPr bwMode="gray">
            <a:xfrm>
              <a:off x="4817" y="376"/>
              <a:ext cx="0" cy="132"/>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grpSp>
      <p:graphicFrame>
        <p:nvGraphicFramePr>
          <p:cNvPr id="57" name="Object 368"/>
          <p:cNvGraphicFramePr>
            <a:graphicFrameLocks noChangeAspect="1"/>
          </p:cNvGraphicFramePr>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08048" name="think-cell Slide" r:id="rId21" imgW="360" imgH="360" progId="TCLayout.ActiveDocument.1">
                  <p:embed/>
                </p:oleObj>
              </mc:Choice>
              <mc:Fallback>
                <p:oleObj name="think-cell Slide" r:id="rId21" imgW="360" imgH="360" progId="TCLayout.ActiveDocument.1">
                  <p:embed/>
                  <p:pic>
                    <p:nvPicPr>
                      <p:cNvPr id="57" name="Object 36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8" name="Rectangle 57">
            <a:extLst>
              <a:ext uri="{FF2B5EF4-FFF2-40B4-BE49-F238E27FC236}">
                <a16:creationId xmlns:a16="http://schemas.microsoft.com/office/drawing/2014/main" id="{AEEFD45B-680D-4F34-96AC-71CB52E37529}"/>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59" name="Group 58">
            <a:extLst>
              <a:ext uri="{FF2B5EF4-FFF2-40B4-BE49-F238E27FC236}">
                <a16:creationId xmlns:a16="http://schemas.microsoft.com/office/drawing/2014/main" id="{1DAC77A2-3D4D-488F-828D-F2C8779DD745}"/>
              </a:ext>
            </a:extLst>
          </p:cNvPr>
          <p:cNvGrpSpPr/>
          <p:nvPr userDrawn="1"/>
        </p:nvGrpSpPr>
        <p:grpSpPr>
          <a:xfrm>
            <a:off x="9174422" y="154132"/>
            <a:ext cx="2939360" cy="6468950"/>
            <a:chOff x="9174422" y="154132"/>
            <a:chExt cx="2939360" cy="6468950"/>
          </a:xfrm>
        </p:grpSpPr>
        <p:pic>
          <p:nvPicPr>
            <p:cNvPr id="60" name="Picture 59">
              <a:extLst>
                <a:ext uri="{FF2B5EF4-FFF2-40B4-BE49-F238E27FC236}">
                  <a16:creationId xmlns:a16="http://schemas.microsoft.com/office/drawing/2014/main" id="{79733C9C-510F-422F-B199-73F58FB321A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61" name="TextBox 60">
              <a:extLst>
                <a:ext uri="{FF2B5EF4-FFF2-40B4-BE49-F238E27FC236}">
                  <a16:creationId xmlns:a16="http://schemas.microsoft.com/office/drawing/2014/main" id="{861494D5-8E8B-4261-BF65-5C3E089085C3}"/>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18814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429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9311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709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4512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720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331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985" y="234952"/>
            <a:ext cx="10117667" cy="2192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02949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790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007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985" y="236185"/>
            <a:ext cx="10249027" cy="21929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956348" y="2331325"/>
            <a:ext cx="5853024" cy="9233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054735" y="6391813"/>
            <a:ext cx="38472" cy="123111"/>
          </a:xfrm>
          <a:prstGeom prst="rect">
            <a:avLst/>
          </a:prstGeom>
        </p:spPr>
        <p:txBody>
          <a:bodyPr/>
          <a:lstStyle/>
          <a:p>
            <a:r>
              <a:rPr lang="en-US" dirty="0">
                <a:solidFill>
                  <a:srgbClr val="000000"/>
                </a:solidFill>
              </a:rPr>
              <a:t> </a:t>
            </a:r>
          </a:p>
        </p:txBody>
      </p:sp>
      <p:sp>
        <p:nvSpPr>
          <p:cNvPr id="6" name="Slide Number Placeholder 5"/>
          <p:cNvSpPr>
            <a:spLocks noGrp="1"/>
          </p:cNvSpPr>
          <p:nvPr>
            <p:ph type="sldNum" sz="quarter" idx="12"/>
          </p:nvPr>
        </p:nvSpPr>
        <p:spPr>
          <a:xfrm>
            <a:off x="11346167" y="6391813"/>
            <a:ext cx="166712" cy="123111"/>
          </a:xfrm>
          <a:prstGeom prst="rect">
            <a:avLst/>
          </a:prstGeom>
        </p:spPr>
        <p:txBody>
          <a:bodyPr/>
          <a:lstStyle/>
          <a:p>
            <a:fld id="{60497D7E-8C27-47D6-90F2-92DBB8FD8082}" type="slidenum">
              <a:rPr lang="en-US" smtClean="0">
                <a:solidFill>
                  <a:srgbClr val="000000"/>
                </a:solidFill>
              </a:rPr>
              <a:pPr/>
              <a:t>‹#›</a:t>
            </a:fld>
            <a:endParaRPr lang="en-US" dirty="0">
              <a:solidFill>
                <a:srgbClr val="000000"/>
              </a:solidFill>
            </a:endParaRPr>
          </a:p>
        </p:txBody>
      </p:sp>
      <p:sp>
        <p:nvSpPr>
          <p:cNvPr id="11" name="Text Placeholder 10"/>
          <p:cNvSpPr>
            <a:spLocks noGrp="1"/>
          </p:cNvSpPr>
          <p:nvPr>
            <p:ph type="body" sz="quarter" idx="13"/>
          </p:nvPr>
        </p:nvSpPr>
        <p:spPr>
          <a:xfrm>
            <a:off x="670985" y="1350968"/>
            <a:ext cx="10854267" cy="184666"/>
          </a:xfrm>
          <a:prstGeom prst="rect">
            <a:avLst/>
          </a:prstGeom>
        </p:spPr>
        <p:txBody>
          <a:bodyPr/>
          <a:lstStyle>
            <a:lvl1pPr marL="0" indent="0" algn="l">
              <a:buFontTx/>
              <a:buNone/>
              <a:defRPr b="1"/>
            </a:lvl1pPr>
            <a:lvl2pPr marL="148496" indent="0">
              <a:buFontTx/>
              <a:buNone/>
              <a:defRPr/>
            </a:lvl2pPr>
            <a:lvl3pPr marL="283952" indent="0">
              <a:buFontTx/>
              <a:buNone/>
              <a:defRPr/>
            </a:lvl3pPr>
            <a:lvl4pPr marL="418949" indent="0">
              <a:buFontTx/>
              <a:buNone/>
              <a:defRPr/>
            </a:lvl4pPr>
            <a:lvl5pPr marL="418949" indent="0">
              <a:buFontTx/>
              <a:buNone/>
              <a:defRPr/>
            </a:lvl5pPr>
          </a:lstStyle>
          <a:p>
            <a:pPr lvl="0"/>
            <a:r>
              <a:rPr lang="en-US"/>
              <a:t>Click to edit Master text styles</a:t>
            </a:r>
          </a:p>
        </p:txBody>
      </p:sp>
    </p:spTree>
    <p:extLst>
      <p:ext uri="{BB962C8B-B14F-4D97-AF65-F5344CB8AC3E}">
        <p14:creationId xmlns:p14="http://schemas.microsoft.com/office/powerpoint/2010/main" val="206804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372" y="185057"/>
            <a:ext cx="8534400" cy="581705"/>
          </a:xfrm>
          <a:prstGeom prst="rect">
            <a:avLst/>
          </a:prstGeom>
        </p:spPr>
        <p:txBody>
          <a:bodyPr>
            <a:normAutofit/>
          </a:bodyPr>
          <a:lstStyle>
            <a:lvl1pPr algn="l">
              <a:defRPr sz="1800" cap="none"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6404" y="1012372"/>
            <a:ext cx="11364685" cy="1061829"/>
          </a:xfrm>
          <a:prstGeom prst="rect">
            <a:avLst/>
          </a:prstGeom>
        </p:spPr>
        <p:txBody>
          <a:bodyPr/>
          <a:lstStyle>
            <a:lvl1pPr marL="171446" indent="-171446" algn="l" defTabSz="342892" rtl="0" eaLnBrk="1" fontAlgn="base" hangingPunct="1">
              <a:spcBef>
                <a:spcPct val="20000"/>
              </a:spcBef>
              <a:spcAft>
                <a:spcPct val="0"/>
              </a:spcAft>
              <a:buClr>
                <a:srgbClr val="0082CA"/>
              </a:buClr>
              <a:buFont typeface="Arial" pitchFamily="34" charset="0"/>
              <a:buChar char="•"/>
              <a:defRPr lang="en-US" sz="1500" kern="1200" dirty="0" smtClean="0">
                <a:solidFill>
                  <a:schemeClr val="tx1"/>
                </a:solidFill>
                <a:latin typeface="Arial"/>
                <a:ea typeface="MS PGothic" pitchFamily="34" charset="-128"/>
                <a:cs typeface="Arial"/>
              </a:defRPr>
            </a:lvl1pPr>
            <a:lvl2pPr marL="472667" indent="-172637" algn="l" defTabSz="342892" rtl="0" eaLnBrk="1" fontAlgn="base" hangingPunct="1">
              <a:spcBef>
                <a:spcPct val="20000"/>
              </a:spcBef>
              <a:spcAft>
                <a:spcPct val="0"/>
              </a:spcAft>
              <a:buClr>
                <a:srgbClr val="0082CA"/>
              </a:buClr>
              <a:buFont typeface="Arial" pitchFamily="34" charset="0"/>
              <a:buChar char="-"/>
              <a:defRPr lang="en-US" sz="1350" kern="1200" dirty="0" smtClean="0">
                <a:solidFill>
                  <a:schemeClr val="tx1"/>
                </a:solidFill>
                <a:latin typeface="Arial"/>
                <a:ea typeface="MS PGothic" pitchFamily="34" charset="-128"/>
                <a:cs typeface="Arial"/>
              </a:defRPr>
            </a:lvl2pPr>
            <a:lvl3pPr marL="602441" indent="-128585" algn="l" defTabSz="342892" rtl="0" eaLnBrk="1" fontAlgn="base" hangingPunct="1">
              <a:spcBef>
                <a:spcPct val="20000"/>
              </a:spcBef>
              <a:spcAft>
                <a:spcPct val="0"/>
              </a:spcAft>
              <a:buClr>
                <a:srgbClr val="0082CA"/>
              </a:buClr>
              <a:buFont typeface="Arial" pitchFamily="34" charset="0"/>
              <a:buChar char="–"/>
              <a:defRPr lang="en-US" sz="1200" kern="1200" dirty="0" smtClean="0">
                <a:solidFill>
                  <a:schemeClr val="tx1"/>
                </a:solidFill>
                <a:latin typeface="Arial"/>
                <a:ea typeface="MS PGothic" pitchFamily="34" charset="-128"/>
                <a:cs typeface="Arial"/>
              </a:defRPr>
            </a:lvl3pPr>
            <a:lvl4pPr marL="731026" indent="-128585" algn="l" defTabSz="342892" rtl="0" eaLnBrk="1" fontAlgn="base" hangingPunct="1">
              <a:spcBef>
                <a:spcPct val="20000"/>
              </a:spcBef>
              <a:spcAft>
                <a:spcPct val="0"/>
              </a:spcAft>
              <a:buClr>
                <a:srgbClr val="0082CA"/>
              </a:buClr>
              <a:buFont typeface="Arial" pitchFamily="34" charset="0"/>
              <a:buChar char="•"/>
              <a:defRPr lang="en-US" sz="1050" kern="1200" dirty="0" smtClean="0">
                <a:solidFill>
                  <a:schemeClr val="tx1"/>
                </a:solidFill>
                <a:latin typeface="Arial"/>
                <a:ea typeface="MS PGothic" pitchFamily="34" charset="-128"/>
                <a:cs typeface="Arial"/>
              </a:defRPr>
            </a:lvl4pPr>
            <a:lvl5pPr marL="897709" indent="-129776" algn="l" defTabSz="342892" rtl="0" eaLnBrk="1" fontAlgn="base" hangingPunct="1">
              <a:spcBef>
                <a:spcPct val="20000"/>
              </a:spcBef>
              <a:spcAft>
                <a:spcPct val="0"/>
              </a:spcAft>
              <a:buClr>
                <a:srgbClr val="0082CA"/>
              </a:buClr>
              <a:buFont typeface="Arial" pitchFamily="34" charset="0"/>
              <a:defRPr lang="en-US" sz="900" kern="1200" dirty="0">
                <a:solidFill>
                  <a:schemeClr val="tx1"/>
                </a:solidFill>
                <a:latin typeface="Arial"/>
                <a:ea typeface="MS PGothic" pitchFamily="34" charset="-128"/>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1828800" y="6356355"/>
            <a:ext cx="8534400" cy="365125"/>
          </a:xfrm>
        </p:spPr>
        <p:txBody>
          <a:bodyPr/>
          <a:lstStyle>
            <a:lvl1pPr algn="ctr">
              <a:defRPr sz="600">
                <a:latin typeface="Arial" pitchFamily="34" charset="0"/>
                <a:cs typeface="Arial" pitchFamily="34" charset="0"/>
              </a:defRPr>
            </a:lvl1pPr>
          </a:lstStyle>
          <a:p>
            <a:pPr>
              <a:defRPr/>
            </a:pPr>
            <a:r>
              <a:rPr lang="en-US" dirty="0"/>
              <a:t>Blue Cross Blue Shield of Michigan and Blue Care Network are nonprofit corporations </a:t>
            </a:r>
            <a:br>
              <a:rPr lang="en-US" dirty="0"/>
            </a:br>
            <a:r>
              <a:rPr lang="en-US" dirty="0"/>
              <a:t>and independent licensees of the Blue Cross and Blue Shield Association. </a:t>
            </a:r>
          </a:p>
        </p:txBody>
      </p:sp>
      <p:sp>
        <p:nvSpPr>
          <p:cNvPr id="5" name="Slide Number Placeholder 5"/>
          <p:cNvSpPr>
            <a:spLocks noGrp="1"/>
          </p:cNvSpPr>
          <p:nvPr>
            <p:ph type="sldNum" sz="quarter" idx="11"/>
          </p:nvPr>
        </p:nvSpPr>
        <p:spPr>
          <a:xfrm>
            <a:off x="376770" y="6356355"/>
            <a:ext cx="537633" cy="365125"/>
          </a:xfrm>
        </p:spPr>
        <p:txBody>
          <a:bodyPr/>
          <a:lstStyle>
            <a:lvl1pPr>
              <a:defRPr sz="600">
                <a:latin typeface="Arial" pitchFamily="34" charset="0"/>
                <a:cs typeface="Arial" pitchFamily="34" charset="0"/>
              </a:defRPr>
            </a:lvl1pPr>
          </a:lstStyle>
          <a:p>
            <a:pPr>
              <a:defRPr/>
            </a:pPr>
            <a:fld id="{6565769E-2CC9-4AB5-83BA-9D527F9733FB}" type="slidenum">
              <a:rPr lang="en-US"/>
              <a:pPr>
                <a:defRPr/>
              </a:pPr>
              <a:t>‹#›</a:t>
            </a:fld>
            <a:endParaRPr lang="en-US" dirty="0"/>
          </a:p>
        </p:txBody>
      </p:sp>
    </p:spTree>
    <p:extLst>
      <p:ext uri="{BB962C8B-B14F-4D97-AF65-F5344CB8AC3E}">
        <p14:creationId xmlns:p14="http://schemas.microsoft.com/office/powerpoint/2010/main" val="72987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McK 2. Slide Title"/>
          <p:cNvSpPr>
            <a:spLocks noGrp="1"/>
          </p:cNvSpPr>
          <p:nvPr>
            <p:ph type="title"/>
          </p:nvPr>
        </p:nvSpPr>
        <p:spPr>
          <a:xfrm>
            <a:off x="161989" y="234868"/>
            <a:ext cx="10150415" cy="2192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2464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01600" y="0"/>
            <a:ext cx="10972800" cy="609600"/>
          </a:xfrm>
          <a:prstGeom prst="rect">
            <a:avLst/>
          </a:prstGeom>
        </p:spPr>
        <p:txBody>
          <a:bodyPr>
            <a:normAutofit/>
          </a:bodyPr>
          <a:lstStyle>
            <a:lvl1pPr algn="l">
              <a:defRPr sz="1800" b="1">
                <a:solidFill>
                  <a:schemeClr val="tx2"/>
                </a:solidFill>
              </a:defRPr>
            </a:lvl1pPr>
          </a:lstStyle>
          <a:p>
            <a:r>
              <a:rPr lang="en-US" dirty="0"/>
              <a:t>Click to edit Master title style</a:t>
            </a:r>
          </a:p>
        </p:txBody>
      </p:sp>
      <p:sp>
        <p:nvSpPr>
          <p:cNvPr id="3" name="Content Placeholder 2"/>
          <p:cNvSpPr>
            <a:spLocks noGrp="1"/>
          </p:cNvSpPr>
          <p:nvPr>
            <p:ph idx="1"/>
          </p:nvPr>
        </p:nvSpPr>
        <p:spPr bwMode="gray">
          <a:xfrm>
            <a:off x="101600" y="1295400"/>
            <a:ext cx="11887200" cy="969496"/>
          </a:xfrm>
          <a:prstGeom prst="rect">
            <a:avLst/>
          </a:prstGeom>
        </p:spPr>
        <p:txBody>
          <a:bodyPr/>
          <a:lstStyle>
            <a:lvl1pPr marL="169065" indent="-169065">
              <a:buSzPct val="100000"/>
              <a:buFont typeface="Wingdings" pitchFamily="2" charset="2"/>
              <a:buChar char="§"/>
              <a:defRPr sz="1350" b="1"/>
            </a:lvl1pPr>
            <a:lvl2pPr marL="295268" indent="-126203">
              <a:buSzPct val="80000"/>
              <a:buFont typeface="Courier New" pitchFamily="49" charset="0"/>
              <a:buChar char="o"/>
              <a:defRPr sz="1350"/>
            </a:lvl2pPr>
            <a:lvl3pPr marL="475048" indent="-127394">
              <a:buFont typeface="Calibri" pitchFamily="34" charset="0"/>
              <a:buChar char="–"/>
              <a:defRPr sz="1200"/>
            </a:lvl3pPr>
            <a:lvl4pPr marL="644113" indent="-127394">
              <a:buFont typeface="Arial" pitchFamily="34" charset="0"/>
              <a:buChar char="•"/>
              <a:defRPr sz="1200"/>
            </a:lvl4pPr>
            <a:lvl5pPr marL="811986" indent="-12620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bwMode="gray">
          <a:xfrm>
            <a:off x="9347200" y="6553200"/>
            <a:ext cx="2844800" cy="304800"/>
          </a:xfrm>
          <a:prstGeom prst="rect">
            <a:avLst/>
          </a:prstGeom>
        </p:spPr>
        <p:txBody>
          <a:bodyPr/>
          <a:lstStyle>
            <a:lvl1pPr>
              <a:defRPr sz="750"/>
            </a:lvl1pPr>
          </a:lstStyle>
          <a:p>
            <a:r>
              <a:rPr lang="en-US" dirty="0"/>
              <a:t>Public P</a:t>
            </a:r>
            <a:r>
              <a:rPr lang="en-US" dirty="0">
                <a:solidFill>
                  <a:prstClr val="black">
                    <a:tint val="75000"/>
                  </a:prstClr>
                </a:solidFill>
              </a:rPr>
              <a:t>olicy | </a:t>
            </a:r>
            <a:fld id="{4FD54E0C-907A-42E5-BCE7-9DA34CDD3204}"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10"/>
          <p:cNvSpPr>
            <a:spLocks noGrp="1"/>
          </p:cNvSpPr>
          <p:nvPr>
            <p:ph sz="quarter" idx="13" hasCustomPrompt="1"/>
          </p:nvPr>
        </p:nvSpPr>
        <p:spPr bwMode="gray">
          <a:xfrm>
            <a:off x="0" y="6553200"/>
            <a:ext cx="10363200" cy="304800"/>
          </a:xfrm>
          <a:prstGeom prst="rect">
            <a:avLst/>
          </a:prstGeom>
        </p:spPr>
        <p:txBody>
          <a:bodyPr>
            <a:noAutofit/>
          </a:bodyPr>
          <a:lstStyle>
            <a:lvl1pPr>
              <a:buNone/>
              <a:defRPr sz="750">
                <a:solidFill>
                  <a:srgbClr val="898989"/>
                </a:solidFill>
              </a:defRPr>
            </a:lvl1pPr>
            <a:lvl2pPr>
              <a:buNone/>
              <a:defRPr sz="750">
                <a:solidFill>
                  <a:srgbClr val="898989"/>
                </a:solidFill>
              </a:defRPr>
            </a:lvl2pPr>
            <a:lvl3pPr>
              <a:buNone/>
              <a:defRPr sz="750">
                <a:solidFill>
                  <a:srgbClr val="898989"/>
                </a:solidFill>
              </a:defRPr>
            </a:lvl3pPr>
            <a:lvl4pPr>
              <a:buNone/>
              <a:defRPr sz="750">
                <a:solidFill>
                  <a:srgbClr val="898989"/>
                </a:solidFill>
              </a:defRPr>
            </a:lvl4pPr>
            <a:lvl5pPr>
              <a:buNone/>
              <a:defRPr sz="750">
                <a:solidFill>
                  <a:srgbClr val="898989"/>
                </a:solidFill>
              </a:defRPr>
            </a:lvl5pPr>
          </a:lstStyle>
          <a:p>
            <a:pPr lvl="0"/>
            <a:r>
              <a:rPr lang="en-US" dirty="0"/>
              <a:t>SOURCE:</a:t>
            </a:r>
          </a:p>
        </p:txBody>
      </p:sp>
    </p:spTree>
    <p:extLst>
      <p:ext uri="{BB962C8B-B14F-4D97-AF65-F5344CB8AC3E}">
        <p14:creationId xmlns:p14="http://schemas.microsoft.com/office/powerpoint/2010/main" val="272997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372" y="185057"/>
            <a:ext cx="8534400" cy="581705"/>
          </a:xfrm>
          <a:prstGeom prst="rect">
            <a:avLst/>
          </a:prstGeom>
        </p:spPr>
        <p:txBody>
          <a:bodyPr>
            <a:normAutofit/>
          </a:bodyPr>
          <a:lstStyle>
            <a:lvl1pPr algn="l">
              <a:defRPr sz="1800" cap="none"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06404" y="1012372"/>
            <a:ext cx="11364685" cy="1061829"/>
          </a:xfrm>
          <a:prstGeom prst="rect">
            <a:avLst/>
          </a:prstGeom>
        </p:spPr>
        <p:txBody>
          <a:bodyPr/>
          <a:lstStyle>
            <a:lvl1pPr marL="171446" indent="-171446" algn="l" defTabSz="342892" rtl="0" eaLnBrk="1" fontAlgn="base" hangingPunct="1">
              <a:spcBef>
                <a:spcPct val="20000"/>
              </a:spcBef>
              <a:spcAft>
                <a:spcPct val="0"/>
              </a:spcAft>
              <a:buClr>
                <a:srgbClr val="0082CA"/>
              </a:buClr>
              <a:buFont typeface="Arial" pitchFamily="34" charset="0"/>
              <a:buChar char="•"/>
              <a:defRPr lang="en-US" sz="1500" kern="1200" dirty="0" smtClean="0">
                <a:solidFill>
                  <a:schemeClr val="tx1"/>
                </a:solidFill>
                <a:latin typeface="Arial"/>
                <a:ea typeface="MS PGothic" pitchFamily="34" charset="-128"/>
                <a:cs typeface="Arial"/>
              </a:defRPr>
            </a:lvl1pPr>
            <a:lvl2pPr marL="472667" indent="-172637" algn="l" defTabSz="342892" rtl="0" eaLnBrk="1" fontAlgn="base" hangingPunct="1">
              <a:spcBef>
                <a:spcPct val="20000"/>
              </a:spcBef>
              <a:spcAft>
                <a:spcPct val="0"/>
              </a:spcAft>
              <a:buClr>
                <a:srgbClr val="0082CA"/>
              </a:buClr>
              <a:buFont typeface="Arial" pitchFamily="34" charset="0"/>
              <a:buChar char="-"/>
              <a:defRPr lang="en-US" sz="1350" kern="1200" dirty="0" smtClean="0">
                <a:solidFill>
                  <a:schemeClr val="tx1"/>
                </a:solidFill>
                <a:latin typeface="Arial"/>
                <a:ea typeface="MS PGothic" pitchFamily="34" charset="-128"/>
                <a:cs typeface="Arial"/>
              </a:defRPr>
            </a:lvl2pPr>
            <a:lvl3pPr marL="602441" indent="-128585" algn="l" defTabSz="342892" rtl="0" eaLnBrk="1" fontAlgn="base" hangingPunct="1">
              <a:spcBef>
                <a:spcPct val="20000"/>
              </a:spcBef>
              <a:spcAft>
                <a:spcPct val="0"/>
              </a:spcAft>
              <a:buClr>
                <a:srgbClr val="0082CA"/>
              </a:buClr>
              <a:buFont typeface="Arial" pitchFamily="34" charset="0"/>
              <a:buChar char="–"/>
              <a:defRPr lang="en-US" sz="1200" kern="1200" dirty="0" smtClean="0">
                <a:solidFill>
                  <a:schemeClr val="tx1"/>
                </a:solidFill>
                <a:latin typeface="Arial"/>
                <a:ea typeface="MS PGothic" pitchFamily="34" charset="-128"/>
                <a:cs typeface="Arial"/>
              </a:defRPr>
            </a:lvl3pPr>
            <a:lvl4pPr marL="731026" indent="-128585" algn="l" defTabSz="342892" rtl="0" eaLnBrk="1" fontAlgn="base" hangingPunct="1">
              <a:spcBef>
                <a:spcPct val="20000"/>
              </a:spcBef>
              <a:spcAft>
                <a:spcPct val="0"/>
              </a:spcAft>
              <a:buClr>
                <a:srgbClr val="0082CA"/>
              </a:buClr>
              <a:buFont typeface="Arial" pitchFamily="34" charset="0"/>
              <a:buChar char="•"/>
              <a:defRPr lang="en-US" sz="1050" kern="1200" dirty="0" smtClean="0">
                <a:solidFill>
                  <a:schemeClr val="tx1"/>
                </a:solidFill>
                <a:latin typeface="Arial"/>
                <a:ea typeface="MS PGothic" pitchFamily="34" charset="-128"/>
                <a:cs typeface="Arial"/>
              </a:defRPr>
            </a:lvl4pPr>
            <a:lvl5pPr marL="897709" indent="-129776" algn="l" defTabSz="342892" rtl="0" eaLnBrk="1" fontAlgn="base" hangingPunct="1">
              <a:spcBef>
                <a:spcPct val="20000"/>
              </a:spcBef>
              <a:spcAft>
                <a:spcPct val="0"/>
              </a:spcAft>
              <a:buClr>
                <a:srgbClr val="0082CA"/>
              </a:buClr>
              <a:buFont typeface="Arial" pitchFamily="34" charset="0"/>
              <a:defRPr lang="en-US" sz="900" kern="1200" dirty="0">
                <a:solidFill>
                  <a:schemeClr val="tx1"/>
                </a:solidFill>
                <a:latin typeface="Arial"/>
                <a:ea typeface="MS PGothic" pitchFamily="34" charset="-128"/>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71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McK 2. Slide Title"/>
          <p:cNvSpPr>
            <a:spLocks noGrp="1"/>
          </p:cNvSpPr>
          <p:nvPr>
            <p:ph type="title"/>
          </p:nvPr>
        </p:nvSpPr>
        <p:spPr>
          <a:xfrm>
            <a:off x="161989" y="234868"/>
            <a:ext cx="10150415" cy="21929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1516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tags" Target="../tags/tag5.xml"/><Relationship Id="rId26" Type="http://schemas.openxmlformats.org/officeDocument/2006/relationships/tags" Target="../tags/tag13.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4.xml"/><Relationship Id="rId25" Type="http://schemas.openxmlformats.org/officeDocument/2006/relationships/tags" Target="../tags/tag12.xml"/><Relationship Id="rId33" Type="http://schemas.openxmlformats.org/officeDocument/2006/relationships/hyperlink" Target="mailto:TBurke@WorkByTerryBurke.com" TargetMode="Externa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29" Type="http://schemas.openxmlformats.org/officeDocument/2006/relationships/tags" Target="../tags/tag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1.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tags" Target="../tags/tag15.xml"/><Relationship Id="rId10" Type="http://schemas.openxmlformats.org/officeDocument/2006/relationships/slideLayout" Target="../slideLayouts/slideLayout10.xml"/><Relationship Id="rId19" Type="http://schemas.openxmlformats.org/officeDocument/2006/relationships/tags" Target="../tags/tag6.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 Id="rId22" Type="http://schemas.openxmlformats.org/officeDocument/2006/relationships/tags" Target="../tags/tag9.xml"/><Relationship Id="rId27" Type="http://schemas.openxmlformats.org/officeDocument/2006/relationships/tags" Target="../tags/tag14.x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tags" Target="../tags/tag3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ags" Target="../tags/tag27.xml"/><Relationship Id="rId20" Type="http://schemas.openxmlformats.org/officeDocument/2006/relationships/tags" Target="../tags/tag31.xml"/><Relationship Id="rId1" Type="http://schemas.openxmlformats.org/officeDocument/2006/relationships/slideLayout" Target="../slideLayouts/slideLayout12.xml"/><Relationship Id="rId6" Type="http://schemas.openxmlformats.org/officeDocument/2006/relationships/vmlDrawing" Target="../drawings/vmlDrawing3.vml"/><Relationship Id="rId11" Type="http://schemas.openxmlformats.org/officeDocument/2006/relationships/tags" Target="../tags/tag22.xml"/><Relationship Id="rId24" Type="http://schemas.openxmlformats.org/officeDocument/2006/relationships/oleObject" Target="../embeddings/oleObject3.bin"/><Relationship Id="rId5" Type="http://schemas.openxmlformats.org/officeDocument/2006/relationships/theme" Target="../theme/theme2.xml"/><Relationship Id="rId15" Type="http://schemas.openxmlformats.org/officeDocument/2006/relationships/tags" Target="../tags/tag26.xml"/><Relationship Id="rId23" Type="http://schemas.openxmlformats.org/officeDocument/2006/relationships/tags" Target="../tags/tag34.xml"/><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slideLayout" Target="../slideLayouts/slideLayout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hyperlink" Target="mailto:TBurke@WorkByTerryBurke.co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vmlDrawing" Target="../drawings/vmlDrawing4.vml"/><Relationship Id="rId26" Type="http://schemas.openxmlformats.org/officeDocument/2006/relationships/tags" Target="../tags/tag43.xml"/><Relationship Id="rId39" Type="http://schemas.openxmlformats.org/officeDocument/2006/relationships/hyperlink" Target="mailto:TBurke@WorkByTerryBurke.com" TargetMode="External"/><Relationship Id="rId3" Type="http://schemas.openxmlformats.org/officeDocument/2006/relationships/slideLayout" Target="../slideLayouts/slideLayout18.xml"/><Relationship Id="rId21" Type="http://schemas.openxmlformats.org/officeDocument/2006/relationships/tags" Target="../tags/tag38.xml"/><Relationship Id="rId34" Type="http://schemas.openxmlformats.org/officeDocument/2006/relationships/tags" Target="../tags/tag51.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ags" Target="../tags/tag37.xml"/><Relationship Id="rId29" Type="http://schemas.openxmlformats.org/officeDocument/2006/relationships/tags" Target="../tags/tag4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image" Target="../media/image1.emf"/><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oleObject" Target="../embeddings/oleObject4.bin"/><Relationship Id="rId10" Type="http://schemas.openxmlformats.org/officeDocument/2006/relationships/slideLayout" Target="../slideLayouts/slideLayout25.xml"/><Relationship Id="rId19" Type="http://schemas.openxmlformats.org/officeDocument/2006/relationships/tags" Target="../tags/tag36.xml"/><Relationship Id="rId31" Type="http://schemas.openxmlformats.org/officeDocument/2006/relationships/tags" Target="../tags/tag4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4"/>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3879" name="think-cell Slide" r:id="rId30" imgW="360" imgH="360" progId="">
                  <p:embed/>
                </p:oleObj>
              </mc:Choice>
              <mc:Fallback>
                <p:oleObj name="think-cell Slide" r:id="rId30" imgW="360" imgH="360" progId="">
                  <p:embed/>
                  <p:pic>
                    <p:nvPicPr>
                      <p:cNvPr id="2" name="Object 1"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McK 1. On-page tracker" hidden="1"/>
          <p:cNvSpPr>
            <a:spLocks noChangeArrowheads="1"/>
          </p:cNvSpPr>
          <p:nvPr/>
        </p:nvSpPr>
        <p:spPr bwMode="auto">
          <a:xfrm>
            <a:off x="162985" y="12705"/>
            <a:ext cx="644407" cy="161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050" dirty="0">
                <a:solidFill>
                  <a:srgbClr val="808080"/>
                </a:solidFill>
              </a:rPr>
              <a:t>TRACKER</a:t>
            </a:r>
          </a:p>
        </p:txBody>
      </p:sp>
      <p:grpSp>
        <p:nvGrpSpPr>
          <p:cNvPr id="15" name="ACET" hidden="1"/>
          <p:cNvGrpSpPr>
            <a:grpSpLocks/>
          </p:cNvGrpSpPr>
          <p:nvPr/>
        </p:nvGrpSpPr>
        <p:grpSpPr bwMode="auto">
          <a:xfrm>
            <a:off x="2956348" y="1855045"/>
            <a:ext cx="5801189" cy="387119"/>
            <a:chOff x="915" y="791"/>
            <a:chExt cx="2686" cy="239"/>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91"/>
              <a:ext cx="2686" cy="239"/>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200" b="1" dirty="0">
                  <a:solidFill>
                    <a:srgbClr val="000000"/>
                  </a:solidFill>
                </a:rPr>
                <a:t>Title</a:t>
              </a:r>
            </a:p>
            <a:p>
              <a:pPr fontAlgn="base">
                <a:spcBef>
                  <a:spcPct val="0"/>
                </a:spcBef>
                <a:spcAft>
                  <a:spcPct val="0"/>
                </a:spcAft>
              </a:pPr>
              <a:r>
                <a:rPr lang="en-US" sz="1200" dirty="0">
                  <a:solidFill>
                    <a:srgbClr val="808080"/>
                  </a:solidFill>
                </a:rPr>
                <a:t>Unit of measure</a:t>
              </a:r>
            </a:p>
          </p:txBody>
        </p:sp>
      </p:grpSp>
      <p:grpSp>
        <p:nvGrpSpPr>
          <p:cNvPr id="25" name="McK Slide Elements" hidden="1"/>
          <p:cNvGrpSpPr>
            <a:grpSpLocks/>
          </p:cNvGrpSpPr>
          <p:nvPr/>
        </p:nvGrpSpPr>
        <p:grpSpPr bwMode="auto">
          <a:xfrm>
            <a:off x="161988" y="6238545"/>
            <a:ext cx="11822989" cy="330031"/>
            <a:chOff x="121488" y="6372056"/>
            <a:chExt cx="8794114" cy="330031"/>
          </a:xfrm>
        </p:grpSpPr>
        <p:sp>
          <p:nvSpPr>
            <p:cNvPr id="26" name="McK 4. Footnote"/>
            <p:cNvSpPr txBox="1">
              <a:spLocks noChangeArrowheads="1"/>
            </p:cNvSpPr>
            <p:nvPr/>
          </p:nvSpPr>
          <p:spPr bwMode="auto">
            <a:xfrm>
              <a:off x="121488" y="6372056"/>
              <a:ext cx="8794114" cy="115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750" dirty="0">
                  <a:solidFill>
                    <a:srgbClr val="000000"/>
                  </a:solidFill>
                  <a:latin typeface="Arial"/>
                </a:rPr>
                <a:t>1 Footnote</a:t>
              </a:r>
            </a:p>
          </p:txBody>
        </p:sp>
        <p:sp>
          <p:nvSpPr>
            <p:cNvPr id="27" name="McK 5. Source"/>
            <p:cNvSpPr>
              <a:spLocks noChangeArrowheads="1"/>
            </p:cNvSpPr>
            <p:nvPr/>
          </p:nvSpPr>
          <p:spPr bwMode="auto">
            <a:xfrm>
              <a:off x="121488" y="6586671"/>
              <a:ext cx="8794112" cy="115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52416" indent="-352416" defTabSz="685128" fontAlgn="base">
                <a:spcBef>
                  <a:spcPct val="0"/>
                </a:spcBef>
                <a:spcAft>
                  <a:spcPct val="0"/>
                </a:spcAft>
                <a:tabLst>
                  <a:tab pos="359560" algn="l"/>
                </a:tabLst>
              </a:pPr>
              <a:r>
                <a:rPr lang="en-US" sz="750" dirty="0">
                  <a:solidFill>
                    <a:srgbClr val="000000"/>
                  </a:solidFill>
                </a:rPr>
                <a:t>Source: Source</a:t>
              </a:r>
            </a:p>
          </p:txBody>
        </p:sp>
      </p:grpSp>
      <p:grpSp>
        <p:nvGrpSpPr>
          <p:cNvPr id="28" name="LegendBoxes" hidden="1"/>
          <p:cNvGrpSpPr>
            <a:grpSpLocks/>
          </p:cNvGrpSpPr>
          <p:nvPr/>
        </p:nvGrpSpPr>
        <p:grpSpPr bwMode="auto">
          <a:xfrm>
            <a:off x="10967865" y="793845"/>
            <a:ext cx="723901" cy="984251"/>
            <a:chOff x="4936" y="176"/>
            <a:chExt cx="342" cy="620"/>
          </a:xfrm>
        </p:grpSpPr>
        <p:sp>
          <p:nvSpPr>
            <p:cNvPr id="29" name="Legend1"/>
            <p:cNvSpPr>
              <a:spLocks noChangeArrowheads="1"/>
            </p:cNvSpPr>
            <p:nvPr/>
          </p:nvSpPr>
          <p:spPr bwMode="auto">
            <a:xfrm>
              <a:off x="5096" y="176"/>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30"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31" name="Legend2"/>
            <p:cNvSpPr>
              <a:spLocks noChangeArrowheads="1"/>
            </p:cNvSpPr>
            <p:nvPr/>
          </p:nvSpPr>
          <p:spPr bwMode="auto">
            <a:xfrm>
              <a:off x="5096" y="346"/>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32"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33" name="Legend3"/>
            <p:cNvSpPr>
              <a:spLocks noChangeArrowheads="1"/>
            </p:cNvSpPr>
            <p:nvPr/>
          </p:nvSpPr>
          <p:spPr bwMode="auto">
            <a:xfrm>
              <a:off x="5096" y="517"/>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34"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35" name="Legend4"/>
            <p:cNvSpPr>
              <a:spLocks noChangeArrowheads="1"/>
            </p:cNvSpPr>
            <p:nvPr/>
          </p:nvSpPr>
          <p:spPr bwMode="auto">
            <a:xfrm>
              <a:off x="5096" y="688"/>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36"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grpSp>
        <p:nvGrpSpPr>
          <p:cNvPr id="37" name="LegendLines" hidden="1"/>
          <p:cNvGrpSpPr>
            <a:grpSpLocks/>
          </p:cNvGrpSpPr>
          <p:nvPr/>
        </p:nvGrpSpPr>
        <p:grpSpPr bwMode="auto">
          <a:xfrm>
            <a:off x="10557231" y="793845"/>
            <a:ext cx="1134535" cy="684213"/>
            <a:chOff x="4750" y="176"/>
            <a:chExt cx="536" cy="431"/>
          </a:xfrm>
        </p:grpSpPr>
        <p:sp>
          <p:nvSpPr>
            <p:cNvPr id="38"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900" dirty="0">
                <a:solidFill>
                  <a:srgbClr val="000000"/>
                </a:solidFill>
              </a:endParaRPr>
            </a:p>
          </p:txBody>
        </p:sp>
        <p:sp>
          <p:nvSpPr>
            <p:cNvPr id="39"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900" dirty="0">
                <a:solidFill>
                  <a:srgbClr val="000000"/>
                </a:solidFill>
              </a:endParaRPr>
            </a:p>
          </p:txBody>
        </p:sp>
        <p:sp>
          <p:nvSpPr>
            <p:cNvPr id="40"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900" dirty="0">
                <a:solidFill>
                  <a:srgbClr val="000000"/>
                </a:solidFill>
              </a:endParaRPr>
            </a:p>
          </p:txBody>
        </p:sp>
        <p:sp>
          <p:nvSpPr>
            <p:cNvPr id="41" name="Legend1"/>
            <p:cNvSpPr>
              <a:spLocks noChangeArrowheads="1"/>
            </p:cNvSpPr>
            <p:nvPr/>
          </p:nvSpPr>
          <p:spPr bwMode="auto">
            <a:xfrm>
              <a:off x="5104" y="176"/>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42" name="Legend2"/>
            <p:cNvSpPr>
              <a:spLocks noChangeArrowheads="1"/>
            </p:cNvSpPr>
            <p:nvPr/>
          </p:nvSpPr>
          <p:spPr bwMode="auto">
            <a:xfrm>
              <a:off x="5104" y="344"/>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43" name="Legend3"/>
            <p:cNvSpPr>
              <a:spLocks noChangeArrowheads="1"/>
            </p:cNvSpPr>
            <p:nvPr/>
          </p:nvSpPr>
          <p:spPr bwMode="auto">
            <a:xfrm>
              <a:off x="5104" y="520"/>
              <a:ext cx="182" cy="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grpSp>
      <p:grpSp>
        <p:nvGrpSpPr>
          <p:cNvPr id="44" name="McKSticker" hidden="1"/>
          <p:cNvGrpSpPr/>
          <p:nvPr/>
        </p:nvGrpSpPr>
        <p:grpSpPr bwMode="auto">
          <a:xfrm>
            <a:off x="11175998" y="793841"/>
            <a:ext cx="809965" cy="166199"/>
            <a:chOff x="8133302" y="285750"/>
            <a:chExt cx="607473" cy="166199"/>
          </a:xfrm>
        </p:grpSpPr>
        <p:sp>
          <p:nvSpPr>
            <p:cNvPr id="45" name="StickerRectangle"/>
            <p:cNvSpPr>
              <a:spLocks noChangeArrowheads="1"/>
            </p:cNvSpPr>
            <p:nvPr/>
          </p:nvSpPr>
          <p:spPr bwMode="auto">
            <a:xfrm>
              <a:off x="8133302" y="285750"/>
              <a:ext cx="607473" cy="166199"/>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671496" fontAlgn="base">
                <a:spcBef>
                  <a:spcPct val="0"/>
                </a:spcBef>
                <a:spcAft>
                  <a:spcPct val="0"/>
                </a:spcAft>
                <a:buClr>
                  <a:srgbClr val="002960"/>
                </a:buClr>
              </a:pPr>
              <a:r>
                <a:rPr lang="en-US" sz="900" dirty="0">
                  <a:solidFill>
                    <a:srgbClr val="808080"/>
                  </a:solidFill>
                </a:rPr>
                <a:t>PRELIMINARY</a:t>
              </a:r>
            </a:p>
          </p:txBody>
        </p:sp>
        <p:cxnSp>
          <p:nvCxnSpPr>
            <p:cNvPr id="46" name="AutoShape 31"/>
            <p:cNvCxnSpPr>
              <a:cxnSpLocks noChangeShapeType="1"/>
              <a:stCxn id="45" idx="2"/>
              <a:endCxn id="45" idx="4"/>
            </p:cNvCxnSpPr>
            <p:nvPr/>
          </p:nvCxnSpPr>
          <p:spPr bwMode="auto">
            <a:xfrm>
              <a:off x="8133302" y="285750"/>
              <a:ext cx="0" cy="166199"/>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7" name="AutoShape 32"/>
            <p:cNvCxnSpPr>
              <a:cxnSpLocks noChangeShapeType="1"/>
              <a:stCxn id="45" idx="4"/>
              <a:endCxn id="45" idx="6"/>
            </p:cNvCxnSpPr>
            <p:nvPr/>
          </p:nvCxnSpPr>
          <p:spPr bwMode="auto">
            <a:xfrm>
              <a:off x="8133302" y="451949"/>
              <a:ext cx="607473"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1" name="McK 3. Unit of measure" hidden="1"/>
          <p:cNvSpPr txBox="1">
            <a:spLocks noChangeArrowheads="1"/>
          </p:cNvSpPr>
          <p:nvPr/>
        </p:nvSpPr>
        <p:spPr bwMode="auto">
          <a:xfrm>
            <a:off x="162985" y="538164"/>
            <a:ext cx="10249027"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200" dirty="0">
                <a:solidFill>
                  <a:srgbClr val="808080"/>
                </a:solidFill>
                <a:latin typeface="Arial"/>
              </a:rPr>
              <a:t>Unit of measure</a:t>
            </a:r>
          </a:p>
        </p:txBody>
      </p:sp>
      <p:grpSp>
        <p:nvGrpSpPr>
          <p:cNvPr id="48" name="LegendMoons" hidden="1"/>
          <p:cNvGrpSpPr/>
          <p:nvPr/>
        </p:nvGrpSpPr>
        <p:grpSpPr bwMode="auto">
          <a:xfrm>
            <a:off x="10878729" y="793838"/>
            <a:ext cx="812288" cy="1306516"/>
            <a:chOff x="7875175" y="286625"/>
            <a:chExt cx="609216" cy="1306516"/>
          </a:xfrm>
        </p:grpSpPr>
        <p:grpSp>
          <p:nvGrpSpPr>
            <p:cNvPr id="49" name="MoonLegend2"/>
            <p:cNvGrpSpPr>
              <a:grpSpLocks noChangeAspect="1"/>
            </p:cNvGrpSpPr>
            <p:nvPr>
              <p:custDataLst>
                <p:tags r:id="rId15"/>
              </p:custDataLst>
            </p:nvPr>
          </p:nvGrpSpPr>
          <p:grpSpPr bwMode="auto">
            <a:xfrm>
              <a:off x="7875175" y="560866"/>
              <a:ext cx="209550" cy="209551"/>
              <a:chOff x="1694" y="2044"/>
              <a:chExt cx="160" cy="160"/>
            </a:xfrm>
          </p:grpSpPr>
          <p:sp>
            <p:nvSpPr>
              <p:cNvPr id="67" name="Oval 41"/>
              <p:cNvSpPr>
                <a:spLocks noChangeAspect="1" noChangeArrowheads="1"/>
              </p:cNvSpPr>
              <p:nvPr>
                <p:custDataLst>
                  <p:tags r:id="rId2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68" name="Arc 42"/>
              <p:cNvSpPr>
                <a:spLocks noChangeAspect="1"/>
              </p:cNvSpPr>
              <p:nvPr>
                <p:custDataLst>
                  <p:tags r:id="rId29"/>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grpSp>
          <p:nvGrpSpPr>
            <p:cNvPr id="50" name="MoonLegend4"/>
            <p:cNvGrpSpPr>
              <a:grpSpLocks noChangeAspect="1"/>
            </p:cNvGrpSpPr>
            <p:nvPr>
              <p:custDataLst>
                <p:tags r:id="rId16"/>
              </p:custDataLst>
            </p:nvPr>
          </p:nvGrpSpPr>
          <p:grpSpPr bwMode="auto">
            <a:xfrm>
              <a:off x="7875175" y="1109348"/>
              <a:ext cx="209550" cy="209551"/>
              <a:chOff x="4495" y="1198"/>
              <a:chExt cx="160" cy="160"/>
            </a:xfrm>
          </p:grpSpPr>
          <p:sp>
            <p:nvSpPr>
              <p:cNvPr id="65" name="Oval 47"/>
              <p:cNvSpPr>
                <a:spLocks noChangeAspect="1" noChangeArrowheads="1"/>
              </p:cNvSpPr>
              <p:nvPr>
                <p:custDataLst>
                  <p:tags r:id="rId2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66" name="Arc 48"/>
              <p:cNvSpPr>
                <a:spLocks noChangeAspect="1"/>
              </p:cNvSpPr>
              <p:nvPr>
                <p:custDataLst>
                  <p:tags r:id="rId27"/>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grpSp>
          <p:nvGrpSpPr>
            <p:cNvPr id="51" name="MoonLegend5"/>
            <p:cNvGrpSpPr>
              <a:grpSpLocks noChangeAspect="1"/>
            </p:cNvGrpSpPr>
            <p:nvPr>
              <p:custDataLst>
                <p:tags r:id="rId17"/>
              </p:custDataLst>
            </p:nvPr>
          </p:nvGrpSpPr>
          <p:grpSpPr bwMode="auto">
            <a:xfrm>
              <a:off x="7875175" y="1383590"/>
              <a:ext cx="209550" cy="209551"/>
              <a:chOff x="4495" y="1440"/>
              <a:chExt cx="160" cy="160"/>
            </a:xfrm>
          </p:grpSpPr>
          <p:sp>
            <p:nvSpPr>
              <p:cNvPr id="63" name="Oval 50"/>
              <p:cNvSpPr>
                <a:spLocks noChangeAspect="1" noChangeArrowheads="1"/>
              </p:cNvSpPr>
              <p:nvPr>
                <p:custDataLst>
                  <p:tags r:id="rId2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64" name="Oval 51"/>
              <p:cNvSpPr>
                <a:spLocks noChangeAspect="1" noChangeArrowheads="1"/>
              </p:cNvSpPr>
              <p:nvPr>
                <p:custDataLst>
                  <p:tags r:id="rId25"/>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sp>
          <p:nvSpPr>
            <p:cNvPr id="52" name="Legend1"/>
            <p:cNvSpPr>
              <a:spLocks noChangeArrowheads="1"/>
            </p:cNvSpPr>
            <p:nvPr/>
          </p:nvSpPr>
          <p:spPr bwMode="auto">
            <a:xfrm>
              <a:off x="8195850" y="299325"/>
              <a:ext cx="288541"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53" name="Legend2"/>
            <p:cNvSpPr>
              <a:spLocks noChangeArrowheads="1"/>
            </p:cNvSpPr>
            <p:nvPr/>
          </p:nvSpPr>
          <p:spPr bwMode="auto">
            <a:xfrm>
              <a:off x="8195850" y="573963"/>
              <a:ext cx="288541"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54" name="Legend3"/>
            <p:cNvSpPr>
              <a:spLocks noChangeArrowheads="1"/>
            </p:cNvSpPr>
            <p:nvPr/>
          </p:nvSpPr>
          <p:spPr bwMode="auto">
            <a:xfrm>
              <a:off x="8195850" y="848602"/>
              <a:ext cx="288541"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55" name="Legend4"/>
            <p:cNvSpPr>
              <a:spLocks noChangeArrowheads="1"/>
            </p:cNvSpPr>
            <p:nvPr/>
          </p:nvSpPr>
          <p:spPr bwMode="auto">
            <a:xfrm>
              <a:off x="8195850" y="1120065"/>
              <a:ext cx="288541"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sp>
          <p:nvSpPr>
            <p:cNvPr id="56" name="Legend5"/>
            <p:cNvSpPr>
              <a:spLocks noChangeArrowheads="1"/>
            </p:cNvSpPr>
            <p:nvPr/>
          </p:nvSpPr>
          <p:spPr bwMode="auto">
            <a:xfrm>
              <a:off x="8195850" y="1396290"/>
              <a:ext cx="288541"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496" fontAlgn="base">
                <a:spcBef>
                  <a:spcPct val="0"/>
                </a:spcBef>
                <a:spcAft>
                  <a:spcPct val="0"/>
                </a:spcAft>
                <a:buClr>
                  <a:srgbClr val="002960"/>
                </a:buClr>
              </a:pPr>
              <a:r>
                <a:rPr lang="en-US" sz="900" dirty="0">
                  <a:solidFill>
                    <a:srgbClr val="000000"/>
                  </a:solidFill>
                </a:rPr>
                <a:t>Legend</a:t>
              </a:r>
            </a:p>
          </p:txBody>
        </p:sp>
        <p:grpSp>
          <p:nvGrpSpPr>
            <p:cNvPr id="57" name="MoonLegend3"/>
            <p:cNvGrpSpPr>
              <a:grpSpLocks noChangeAspect="1"/>
            </p:cNvGrpSpPr>
            <p:nvPr>
              <p:custDataLst>
                <p:tags r:id="rId18"/>
              </p:custDataLst>
            </p:nvPr>
          </p:nvGrpSpPr>
          <p:grpSpPr bwMode="auto">
            <a:xfrm>
              <a:off x="7875175" y="835107"/>
              <a:ext cx="209550" cy="209551"/>
              <a:chOff x="4495" y="1198"/>
              <a:chExt cx="160" cy="160"/>
            </a:xfrm>
          </p:grpSpPr>
          <p:sp>
            <p:nvSpPr>
              <p:cNvPr id="61" name="Oval 47"/>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62" name="Arc 48"/>
              <p:cNvSpPr>
                <a:spLocks noChangeAspect="1"/>
              </p:cNvSpPr>
              <p:nvPr>
                <p:custDataLst>
                  <p:tags r:id="rId23"/>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grpSp>
          <p:nvGrpSpPr>
            <p:cNvPr id="58" name="MoonLegend1"/>
            <p:cNvGrpSpPr>
              <a:grpSpLocks noChangeAspect="1"/>
            </p:cNvGrpSpPr>
            <p:nvPr userDrawn="1">
              <p:custDataLst>
                <p:tags r:id="rId19"/>
              </p:custDataLst>
            </p:nvPr>
          </p:nvGrpSpPr>
          <p:grpSpPr bwMode="auto">
            <a:xfrm>
              <a:off x="7875175" y="286625"/>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sp>
            <p:nvSpPr>
              <p:cNvPr id="60" name="Arc 42"/>
              <p:cNvSpPr>
                <a:spLocks noChangeAspect="1"/>
              </p:cNvSpPr>
              <p:nvPr>
                <p:custDataLst>
                  <p:tags r:id="rId21"/>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900" dirty="0">
                  <a:solidFill>
                    <a:srgbClr val="000000"/>
                  </a:solidFill>
                </a:endParaRPr>
              </a:p>
            </p:txBody>
          </p:sp>
        </p:grpSp>
      </p:grpSp>
      <p:sp>
        <p:nvSpPr>
          <p:cNvPr id="3" name="Rectangle 2">
            <a:extLst>
              <a:ext uri="{FF2B5EF4-FFF2-40B4-BE49-F238E27FC236}">
                <a16:creationId xmlns:a16="http://schemas.microsoft.com/office/drawing/2014/main" id="{C078AC79-206D-4047-851A-96FC0FA00FB3}"/>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69" name="Group 68">
            <a:extLst>
              <a:ext uri="{FF2B5EF4-FFF2-40B4-BE49-F238E27FC236}">
                <a16:creationId xmlns:a16="http://schemas.microsoft.com/office/drawing/2014/main" id="{C4066863-8B2F-418D-8251-398C8D4A00A5}"/>
              </a:ext>
            </a:extLst>
          </p:cNvPr>
          <p:cNvGrpSpPr/>
          <p:nvPr userDrawn="1"/>
        </p:nvGrpSpPr>
        <p:grpSpPr>
          <a:xfrm>
            <a:off x="9174422" y="154132"/>
            <a:ext cx="2939360" cy="6468950"/>
            <a:chOff x="9174422" y="154132"/>
            <a:chExt cx="2939360" cy="6468950"/>
          </a:xfrm>
        </p:grpSpPr>
        <p:pic>
          <p:nvPicPr>
            <p:cNvPr id="70" name="Picture 69">
              <a:extLst>
                <a:ext uri="{FF2B5EF4-FFF2-40B4-BE49-F238E27FC236}">
                  <a16:creationId xmlns:a16="http://schemas.microsoft.com/office/drawing/2014/main" id="{3D1CF9BD-1D11-4BDA-9CEC-EFA30D64F16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71" name="TextBox 70">
              <a:extLst>
                <a:ext uri="{FF2B5EF4-FFF2-40B4-BE49-F238E27FC236}">
                  <a16:creationId xmlns:a16="http://schemas.microsoft.com/office/drawing/2014/main" id="{3BF13F9E-FEA7-4822-93A3-92FAADDF5AE3}"/>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33">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35644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61" r:id="rId10"/>
    <p:sldLayoutId id="2147483760" r:id="rId11"/>
  </p:sldLayoutIdLst>
  <p:hf hdr="0" ftr="0" dt="0"/>
  <p:txStyles>
    <p:titleStyle>
      <a:lvl1pPr algn="l" defTabSz="685128" rtl="0" eaLnBrk="1" fontAlgn="base" hangingPunct="1">
        <a:spcBef>
          <a:spcPct val="0"/>
        </a:spcBef>
        <a:spcAft>
          <a:spcPct val="0"/>
        </a:spcAft>
        <a:tabLst>
          <a:tab pos="206510" algn="l"/>
        </a:tabLst>
        <a:defRPr sz="1425" b="1" baseline="0">
          <a:solidFill>
            <a:schemeClr val="tx2"/>
          </a:solidFill>
          <a:latin typeface="+mj-lt"/>
          <a:ea typeface="Arial Unicode MS" pitchFamily="34" charset="-128"/>
          <a:cs typeface="Arial Unicode MS" pitchFamily="34" charset="-128"/>
        </a:defRPr>
      </a:lvl1pPr>
      <a:lvl2pPr algn="l" defTabSz="685128" rtl="0" eaLnBrk="1" fontAlgn="base" hangingPunct="1">
        <a:spcBef>
          <a:spcPct val="0"/>
        </a:spcBef>
        <a:spcAft>
          <a:spcPct val="0"/>
        </a:spcAft>
        <a:defRPr sz="1425" b="1">
          <a:solidFill>
            <a:schemeClr val="tx2"/>
          </a:solidFill>
          <a:latin typeface="Arial" charset="0"/>
        </a:defRPr>
      </a:lvl2pPr>
      <a:lvl3pPr algn="l" defTabSz="685128" rtl="0" eaLnBrk="1" fontAlgn="base" hangingPunct="1">
        <a:spcBef>
          <a:spcPct val="0"/>
        </a:spcBef>
        <a:spcAft>
          <a:spcPct val="0"/>
        </a:spcAft>
        <a:defRPr sz="1425" b="1">
          <a:solidFill>
            <a:schemeClr val="tx2"/>
          </a:solidFill>
          <a:latin typeface="Arial" charset="0"/>
        </a:defRPr>
      </a:lvl3pPr>
      <a:lvl4pPr algn="l" defTabSz="685128" rtl="0" eaLnBrk="1" fontAlgn="base" hangingPunct="1">
        <a:spcBef>
          <a:spcPct val="0"/>
        </a:spcBef>
        <a:spcAft>
          <a:spcPct val="0"/>
        </a:spcAft>
        <a:defRPr sz="1425" b="1">
          <a:solidFill>
            <a:schemeClr val="tx2"/>
          </a:solidFill>
          <a:latin typeface="Arial" charset="0"/>
        </a:defRPr>
      </a:lvl4pPr>
      <a:lvl5pPr algn="l" defTabSz="685128" rtl="0" eaLnBrk="1" fontAlgn="base" hangingPunct="1">
        <a:spcBef>
          <a:spcPct val="0"/>
        </a:spcBef>
        <a:spcAft>
          <a:spcPct val="0"/>
        </a:spcAft>
        <a:defRPr sz="1425" b="1">
          <a:solidFill>
            <a:schemeClr val="tx2"/>
          </a:solidFill>
          <a:latin typeface="Arial" charset="0"/>
        </a:defRPr>
      </a:lvl5pPr>
      <a:lvl6pPr marL="349853" algn="l" defTabSz="685128" rtl="0" eaLnBrk="1" fontAlgn="base" hangingPunct="1">
        <a:spcBef>
          <a:spcPct val="0"/>
        </a:spcBef>
        <a:spcAft>
          <a:spcPct val="0"/>
        </a:spcAft>
        <a:defRPr sz="1425" b="1">
          <a:solidFill>
            <a:schemeClr val="tx2"/>
          </a:solidFill>
          <a:latin typeface="Arial" charset="0"/>
        </a:defRPr>
      </a:lvl6pPr>
      <a:lvl7pPr marL="699704" algn="l" defTabSz="685128" rtl="0" eaLnBrk="1" fontAlgn="base" hangingPunct="1">
        <a:spcBef>
          <a:spcPct val="0"/>
        </a:spcBef>
        <a:spcAft>
          <a:spcPct val="0"/>
        </a:spcAft>
        <a:defRPr sz="1425" b="1">
          <a:solidFill>
            <a:schemeClr val="tx2"/>
          </a:solidFill>
          <a:latin typeface="Arial" charset="0"/>
        </a:defRPr>
      </a:lvl7pPr>
      <a:lvl8pPr marL="1049556" algn="l" defTabSz="685128" rtl="0" eaLnBrk="1" fontAlgn="base" hangingPunct="1">
        <a:spcBef>
          <a:spcPct val="0"/>
        </a:spcBef>
        <a:spcAft>
          <a:spcPct val="0"/>
        </a:spcAft>
        <a:defRPr sz="1425" b="1">
          <a:solidFill>
            <a:schemeClr val="tx2"/>
          </a:solidFill>
          <a:latin typeface="Arial" charset="0"/>
        </a:defRPr>
      </a:lvl8pPr>
      <a:lvl9pPr marL="1399409" algn="l" defTabSz="685128" rtl="0" eaLnBrk="1" fontAlgn="base" hangingPunct="1">
        <a:spcBef>
          <a:spcPct val="0"/>
        </a:spcBef>
        <a:spcAft>
          <a:spcPct val="0"/>
        </a:spcAft>
        <a:defRPr sz="1425" b="1">
          <a:solidFill>
            <a:schemeClr val="tx2"/>
          </a:solidFill>
          <a:latin typeface="Arial" charset="0"/>
        </a:defRPr>
      </a:lvl9pPr>
    </p:titleStyle>
    <p:bodyStyle>
      <a:lvl1pPr marL="0" indent="0" algn="l" defTabSz="685128" rtl="0" eaLnBrk="1" fontAlgn="base" hangingPunct="1">
        <a:spcBef>
          <a:spcPct val="0"/>
        </a:spcBef>
        <a:spcAft>
          <a:spcPct val="0"/>
        </a:spcAft>
        <a:buClr>
          <a:schemeClr val="tx2"/>
        </a:buClr>
        <a:defRPr sz="1200" baseline="0">
          <a:solidFill>
            <a:schemeClr val="tx1"/>
          </a:solidFill>
          <a:latin typeface="+mn-lt"/>
          <a:ea typeface="Arial Unicode MS" pitchFamily="34" charset="-128"/>
          <a:cs typeface="Arial Unicode MS" pitchFamily="34" charset="-128"/>
        </a:defRPr>
      </a:lvl1pPr>
      <a:lvl2pPr marL="148202" indent="-146987" algn="l" defTabSz="685128" rtl="0" eaLnBrk="1" fontAlgn="base" hangingPunct="1">
        <a:spcBef>
          <a:spcPct val="0"/>
        </a:spcBef>
        <a:spcAft>
          <a:spcPct val="0"/>
        </a:spcAft>
        <a:buClr>
          <a:schemeClr val="tx2"/>
        </a:buClr>
        <a:buSzPct val="125000"/>
        <a:buFont typeface="Arial" charset="0"/>
        <a:buChar char="▪"/>
        <a:defRPr sz="1200" baseline="0">
          <a:solidFill>
            <a:schemeClr val="tx1"/>
          </a:solidFill>
          <a:latin typeface="+mn-lt"/>
          <a:ea typeface="Arial Unicode MS" pitchFamily="34" charset="-128"/>
          <a:cs typeface="Arial Unicode MS" pitchFamily="34" charset="-128"/>
        </a:defRPr>
      </a:lvl2pPr>
      <a:lvl3pPr marL="349853" indent="-200436" algn="l" defTabSz="685128" rtl="0" eaLnBrk="1" fontAlgn="base" hangingPunct="1">
        <a:spcBef>
          <a:spcPct val="0"/>
        </a:spcBef>
        <a:spcAft>
          <a:spcPct val="0"/>
        </a:spcAft>
        <a:buClr>
          <a:schemeClr val="tx2"/>
        </a:buClr>
        <a:buSzPct val="120000"/>
        <a:buFont typeface="Arial" charset="0"/>
        <a:buChar char="–"/>
        <a:defRPr sz="1200" baseline="0">
          <a:solidFill>
            <a:schemeClr val="tx1"/>
          </a:solidFill>
          <a:latin typeface="+mn-lt"/>
          <a:ea typeface="Arial Unicode MS" pitchFamily="34" charset="-128"/>
          <a:cs typeface="Arial Unicode MS" pitchFamily="34" charset="-128"/>
        </a:defRPr>
      </a:lvl3pPr>
      <a:lvl4pPr marL="470114" indent="-119047" algn="l" defTabSz="685128" rtl="0" eaLnBrk="1" fontAlgn="base" hangingPunct="1">
        <a:spcBef>
          <a:spcPct val="0"/>
        </a:spcBef>
        <a:spcAft>
          <a:spcPct val="0"/>
        </a:spcAft>
        <a:buClr>
          <a:schemeClr val="tx2"/>
        </a:buClr>
        <a:buSzPct val="120000"/>
        <a:buFont typeface="Arial" charset="0"/>
        <a:buChar char="▫"/>
        <a:defRPr sz="1200" baseline="0">
          <a:solidFill>
            <a:schemeClr val="tx1"/>
          </a:solidFill>
          <a:latin typeface="+mn-lt"/>
          <a:ea typeface="Arial Unicode MS" pitchFamily="34" charset="-128"/>
          <a:cs typeface="Arial Unicode MS" pitchFamily="34" charset="-128"/>
        </a:defRPr>
      </a:lvl4pPr>
      <a:lvl5pPr marL="573758" indent="-99611" algn="l" defTabSz="685128"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ea typeface="Arial Unicode MS" pitchFamily="34" charset="-128"/>
          <a:cs typeface="Arial Unicode MS" pitchFamily="34" charset="-128"/>
        </a:defRPr>
      </a:lvl5pPr>
      <a:lvl6pPr marL="573758" indent="-99611" algn="l" defTabSz="685128"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6pPr>
      <a:lvl7pPr marL="573758" indent="-99611" algn="l" defTabSz="685128"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7pPr>
      <a:lvl8pPr marL="573758" indent="-99611" algn="l" defTabSz="685128"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8pPr>
      <a:lvl9pPr marL="573758" indent="-99611" algn="l" defTabSz="685128"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9pPr>
    </p:bodyStyle>
    <p:otherStyle>
      <a:defPPr>
        <a:defRPr lang="en-US"/>
      </a:defPPr>
      <a:lvl1pPr marL="0" algn="l" defTabSz="699704" rtl="0" eaLnBrk="1" latinLnBrk="0" hangingPunct="1">
        <a:defRPr sz="1350" kern="1200">
          <a:solidFill>
            <a:schemeClr val="tx1"/>
          </a:solidFill>
          <a:latin typeface="+mn-lt"/>
          <a:ea typeface="+mn-ea"/>
          <a:cs typeface="+mn-cs"/>
        </a:defRPr>
      </a:lvl1pPr>
      <a:lvl2pPr marL="349853" algn="l" defTabSz="699704" rtl="0" eaLnBrk="1" latinLnBrk="0" hangingPunct="1">
        <a:defRPr sz="1350" kern="1200">
          <a:solidFill>
            <a:schemeClr val="tx1"/>
          </a:solidFill>
          <a:latin typeface="+mn-lt"/>
          <a:ea typeface="+mn-ea"/>
          <a:cs typeface="+mn-cs"/>
        </a:defRPr>
      </a:lvl2pPr>
      <a:lvl3pPr marL="699704" algn="l" defTabSz="699704" rtl="0" eaLnBrk="1" latinLnBrk="0" hangingPunct="1">
        <a:defRPr sz="1350" kern="1200">
          <a:solidFill>
            <a:schemeClr val="tx1"/>
          </a:solidFill>
          <a:latin typeface="+mn-lt"/>
          <a:ea typeface="+mn-ea"/>
          <a:cs typeface="+mn-cs"/>
        </a:defRPr>
      </a:lvl3pPr>
      <a:lvl4pPr marL="1049556" algn="l" defTabSz="699704" rtl="0" eaLnBrk="1" latinLnBrk="0" hangingPunct="1">
        <a:defRPr sz="1350" kern="1200">
          <a:solidFill>
            <a:schemeClr val="tx1"/>
          </a:solidFill>
          <a:latin typeface="+mn-lt"/>
          <a:ea typeface="+mn-ea"/>
          <a:cs typeface="+mn-cs"/>
        </a:defRPr>
      </a:lvl4pPr>
      <a:lvl5pPr marL="1399409" algn="l" defTabSz="699704" rtl="0" eaLnBrk="1" latinLnBrk="0" hangingPunct="1">
        <a:defRPr sz="1350" kern="1200">
          <a:solidFill>
            <a:schemeClr val="tx1"/>
          </a:solidFill>
          <a:latin typeface="+mn-lt"/>
          <a:ea typeface="+mn-ea"/>
          <a:cs typeface="+mn-cs"/>
        </a:defRPr>
      </a:lvl5pPr>
      <a:lvl6pPr marL="1749261" algn="l" defTabSz="699704" rtl="0" eaLnBrk="1" latinLnBrk="0" hangingPunct="1">
        <a:defRPr sz="1350" kern="1200">
          <a:solidFill>
            <a:schemeClr val="tx1"/>
          </a:solidFill>
          <a:latin typeface="+mn-lt"/>
          <a:ea typeface="+mn-ea"/>
          <a:cs typeface="+mn-cs"/>
        </a:defRPr>
      </a:lvl6pPr>
      <a:lvl7pPr marL="2099113" algn="l" defTabSz="699704" rtl="0" eaLnBrk="1" latinLnBrk="0" hangingPunct="1">
        <a:defRPr sz="1350" kern="1200">
          <a:solidFill>
            <a:schemeClr val="tx1"/>
          </a:solidFill>
          <a:latin typeface="+mn-lt"/>
          <a:ea typeface="+mn-ea"/>
          <a:cs typeface="+mn-cs"/>
        </a:defRPr>
      </a:lvl7pPr>
      <a:lvl8pPr marL="2448965" algn="l" defTabSz="699704" rtl="0" eaLnBrk="1" latinLnBrk="0" hangingPunct="1">
        <a:defRPr sz="1350" kern="1200">
          <a:solidFill>
            <a:schemeClr val="tx1"/>
          </a:solidFill>
          <a:latin typeface="+mn-lt"/>
          <a:ea typeface="+mn-ea"/>
          <a:cs typeface="+mn-cs"/>
        </a:defRPr>
      </a:lvl8pPr>
      <a:lvl9pPr marL="2798817" algn="l" defTabSz="69970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4901" name="think-cell Slide" r:id="rId24" imgW="360" imgH="360" progId="">
                  <p:embed/>
                </p:oleObj>
              </mc:Choice>
              <mc:Fallback>
                <p:oleObj name="think-cell Slide" r:id="rId24" imgW="360" imgH="360" progId="">
                  <p:embed/>
                  <p:pic>
                    <p:nvPicPr>
                      <p:cNvPr id="2"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956348" y="2331325"/>
            <a:ext cx="5853024" cy="125611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Placeholder 2"/>
          <p:cNvSpPr>
            <a:spLocks noGrp="1" noChangeArrowheads="1"/>
          </p:cNvSpPr>
          <p:nvPr>
            <p:ph type="title"/>
          </p:nvPr>
        </p:nvSpPr>
        <p:spPr bwMode="auto">
          <a:xfrm>
            <a:off x="162984" y="236180"/>
            <a:ext cx="1024902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
        <p:nvSpPr>
          <p:cNvPr id="10" name="McK 1. On-page tracker" hidden="1"/>
          <p:cNvSpPr>
            <a:spLocks noChangeArrowheads="1"/>
          </p:cNvSpPr>
          <p:nvPr/>
        </p:nvSpPr>
        <p:spPr bwMode="auto">
          <a:xfrm>
            <a:off x="162984" y="12702"/>
            <a:ext cx="85921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dirty="0">
                <a:solidFill>
                  <a:srgbClr val="808080"/>
                </a:solidFill>
                <a:latin typeface="Arial"/>
                <a:ea typeface="ＭＳ Ｐゴシック"/>
              </a:rPr>
              <a:t>TRACKER</a:t>
            </a:r>
          </a:p>
        </p:txBody>
      </p:sp>
      <p:grpSp>
        <p:nvGrpSpPr>
          <p:cNvPr id="15" name="ACET" hidden="1"/>
          <p:cNvGrpSpPr>
            <a:grpSpLocks/>
          </p:cNvGrpSpPr>
          <p:nvPr/>
        </p:nvGrpSpPr>
        <p:grpSpPr bwMode="auto">
          <a:xfrm>
            <a:off x="2956348" y="1723844"/>
            <a:ext cx="5801189"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dirty="0">
                  <a:solidFill>
                    <a:srgbClr val="000000"/>
                  </a:solidFill>
                  <a:latin typeface="Arial"/>
                  <a:ea typeface="ＭＳ Ｐゴシック"/>
                </a:rPr>
                <a:t>Title</a:t>
              </a:r>
            </a:p>
            <a:p>
              <a:r>
                <a:rPr lang="en-US" sz="1600" dirty="0">
                  <a:solidFill>
                    <a:srgbClr val="808080"/>
                  </a:solidFill>
                  <a:latin typeface="Arial"/>
                  <a:ea typeface="ＭＳ Ｐゴシック"/>
                </a:rPr>
                <a:t>Unit of measure</a:t>
              </a:r>
            </a:p>
          </p:txBody>
        </p:sp>
      </p:grpSp>
      <p:sp>
        <p:nvSpPr>
          <p:cNvPr id="23" name="SlideLogoSeparator"/>
          <p:cNvSpPr>
            <a:spLocks noChangeArrowheads="1"/>
          </p:cNvSpPr>
          <p:nvPr>
            <p:custDataLst>
              <p:tags r:id="rId8"/>
            </p:custDataLst>
          </p:nvPr>
        </p:nvSpPr>
        <p:spPr bwMode="auto">
          <a:xfrm>
            <a:off x="11537280" y="6538294"/>
            <a:ext cx="59312" cy="276999"/>
          </a:xfrm>
          <a:prstGeom prst="rect">
            <a:avLst/>
          </a:prstGeom>
          <a:noFill/>
          <a:ln w="9525">
            <a:noFill/>
            <a:miter lim="800000"/>
            <a:headEnd/>
            <a:tailEnd/>
          </a:ln>
          <a:effectLst/>
        </p:spPr>
        <p:txBody>
          <a:bodyPr wrap="none" lIns="0" tIns="0" rIns="0" bIns="0" anchor="ctr">
            <a:spAutoFit/>
          </a:bodyPr>
          <a:lstStyle/>
          <a:p>
            <a:pPr defTabSz="895350">
              <a:defRPr/>
            </a:pPr>
            <a:r>
              <a:rPr lang="en-US" sz="1800" dirty="0">
                <a:solidFill>
                  <a:srgbClr val="000000"/>
                </a:solidFill>
                <a:latin typeface="Arial"/>
                <a:ea typeface="ＭＳ Ｐゴシック"/>
              </a:rPr>
              <a:t>|</a:t>
            </a:r>
          </a:p>
        </p:txBody>
      </p:sp>
      <p:sp>
        <p:nvSpPr>
          <p:cNvPr id="24" name="Slide Number"/>
          <p:cNvSpPr txBox="1">
            <a:spLocks/>
          </p:cNvSpPr>
          <p:nvPr/>
        </p:nvSpPr>
        <p:spPr bwMode="auto">
          <a:xfrm>
            <a:off x="11671011" y="6608812"/>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fld id="{42C328C1-A84F-4A39-A664-DBA00541A8C6}" type="slidenum">
              <a:rPr lang="en-US" sz="1000" smtClean="0">
                <a:solidFill>
                  <a:srgbClr val="000000"/>
                </a:solidFill>
                <a:ea typeface="ＭＳ Ｐゴシック"/>
              </a:rPr>
              <a:pPr/>
              <a:t>‹#›</a:t>
            </a:fld>
            <a:endParaRPr lang="en-US" sz="1000" dirty="0">
              <a:solidFill>
                <a:srgbClr val="000000"/>
              </a:solidFill>
              <a:ea typeface="ＭＳ Ｐゴシック"/>
            </a:endParaRPr>
          </a:p>
        </p:txBody>
      </p:sp>
      <p:grpSp>
        <p:nvGrpSpPr>
          <p:cNvPr id="25" name="McK Slide Elements" hidden="1"/>
          <p:cNvGrpSpPr>
            <a:grpSpLocks/>
          </p:cNvGrpSpPr>
          <p:nvPr/>
        </p:nvGrpSpPr>
        <p:grpSpPr bwMode="auto">
          <a:xfrm>
            <a:off x="161987" y="6200067"/>
            <a:ext cx="11822989" cy="368503"/>
            <a:chOff x="121488" y="6333584"/>
            <a:chExt cx="8794114" cy="368503"/>
          </a:xfrm>
        </p:grpSpPr>
        <p:sp>
          <p:nvSpPr>
            <p:cNvPr id="26" name="McK 4. Footnote"/>
            <p:cNvSpPr txBox="1">
              <a:spLocks noChangeArrowheads="1"/>
            </p:cNvSpPr>
            <p:nvPr/>
          </p:nvSpPr>
          <p:spPr bwMode="auto">
            <a:xfrm>
              <a:off x="121488" y="6333584"/>
              <a:ext cx="8794114"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dirty="0">
                  <a:solidFill>
                    <a:srgbClr val="000000"/>
                  </a:solidFill>
                  <a:latin typeface="Arial"/>
                  <a:ea typeface="ＭＳ Ｐゴシック"/>
                </a:rPr>
                <a:t>1 Footnote</a:t>
              </a:r>
            </a:p>
          </p:txBody>
        </p:sp>
        <p:sp>
          <p:nvSpPr>
            <p:cNvPr id="27" name="McK 5. Source"/>
            <p:cNvSpPr>
              <a:spLocks noChangeArrowheads="1"/>
            </p:cNvSpPr>
            <p:nvPr/>
          </p:nvSpPr>
          <p:spPr bwMode="auto">
            <a:xfrm>
              <a:off x="121488" y="6548199"/>
              <a:ext cx="8794112"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69900" indent="-469900" defTabSz="913526">
                <a:tabLst>
                  <a:tab pos="479425" algn="l"/>
                </a:tabLst>
              </a:pPr>
              <a:r>
                <a:rPr lang="en-US" sz="1000" dirty="0">
                  <a:solidFill>
                    <a:srgbClr val="000000"/>
                  </a:solidFill>
                  <a:latin typeface="Arial"/>
                  <a:ea typeface="ＭＳ Ｐゴシック"/>
                </a:rPr>
                <a:t>Source: Source</a:t>
              </a:r>
            </a:p>
          </p:txBody>
        </p:sp>
      </p:grpSp>
      <p:grpSp>
        <p:nvGrpSpPr>
          <p:cNvPr id="28" name="LegendBoxes" hidden="1"/>
          <p:cNvGrpSpPr>
            <a:grpSpLocks/>
          </p:cNvGrpSpPr>
          <p:nvPr/>
        </p:nvGrpSpPr>
        <p:grpSpPr bwMode="auto">
          <a:xfrm>
            <a:off x="10967854" y="793838"/>
            <a:ext cx="1109134" cy="1089026"/>
            <a:chOff x="4936" y="176"/>
            <a:chExt cx="524" cy="686"/>
          </a:xfrm>
        </p:grpSpPr>
        <p:sp>
          <p:nvSpPr>
            <p:cNvPr id="29" name="Legend1"/>
            <p:cNvSpPr>
              <a:spLocks noChangeArrowheads="1"/>
            </p:cNvSpPr>
            <p:nvPr/>
          </p:nvSpPr>
          <p:spPr bwMode="auto">
            <a:xfrm>
              <a:off x="5096" y="176"/>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30"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31" name="Legend2"/>
            <p:cNvSpPr>
              <a:spLocks noChangeArrowheads="1"/>
            </p:cNvSpPr>
            <p:nvPr/>
          </p:nvSpPr>
          <p:spPr bwMode="auto">
            <a:xfrm>
              <a:off x="5096" y="346"/>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32"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33" name="Legend3"/>
            <p:cNvSpPr>
              <a:spLocks noChangeArrowheads="1"/>
            </p:cNvSpPr>
            <p:nvPr/>
          </p:nvSpPr>
          <p:spPr bwMode="auto">
            <a:xfrm>
              <a:off x="5096" y="517"/>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34"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35" name="Legend4"/>
            <p:cNvSpPr>
              <a:spLocks noChangeArrowheads="1"/>
            </p:cNvSpPr>
            <p:nvPr/>
          </p:nvSpPr>
          <p:spPr bwMode="auto">
            <a:xfrm>
              <a:off x="5096" y="688"/>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36"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grpSp>
        <p:nvGrpSpPr>
          <p:cNvPr id="37" name="LegendLines" hidden="1"/>
          <p:cNvGrpSpPr>
            <a:grpSpLocks/>
          </p:cNvGrpSpPr>
          <p:nvPr/>
        </p:nvGrpSpPr>
        <p:grpSpPr bwMode="auto">
          <a:xfrm>
            <a:off x="10557220" y="793838"/>
            <a:ext cx="1519767" cy="822326"/>
            <a:chOff x="4750" y="176"/>
            <a:chExt cx="718" cy="518"/>
          </a:xfrm>
        </p:grpSpPr>
        <p:sp>
          <p:nvSpPr>
            <p:cNvPr id="38"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800" dirty="0">
                <a:solidFill>
                  <a:srgbClr val="000000"/>
                </a:solidFill>
                <a:latin typeface="Arial"/>
                <a:ea typeface="ＭＳ Ｐゴシック"/>
              </a:endParaRPr>
            </a:p>
          </p:txBody>
        </p:sp>
        <p:sp>
          <p:nvSpPr>
            <p:cNvPr id="39"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800" dirty="0">
                <a:solidFill>
                  <a:srgbClr val="000000"/>
                </a:solidFill>
                <a:latin typeface="Arial"/>
                <a:ea typeface="ＭＳ Ｐゴシック"/>
              </a:endParaRPr>
            </a:p>
          </p:txBody>
        </p:sp>
        <p:sp>
          <p:nvSpPr>
            <p:cNvPr id="40"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800" dirty="0">
                <a:solidFill>
                  <a:srgbClr val="000000"/>
                </a:solidFill>
                <a:latin typeface="Arial"/>
                <a:ea typeface="ＭＳ Ｐゴシック"/>
              </a:endParaRPr>
            </a:p>
          </p:txBody>
        </p:sp>
        <p:sp>
          <p:nvSpPr>
            <p:cNvPr id="41" name="Legend1"/>
            <p:cNvSpPr>
              <a:spLocks noChangeArrowheads="1"/>
            </p:cNvSpPr>
            <p:nvPr/>
          </p:nvSpPr>
          <p:spPr bwMode="auto">
            <a:xfrm>
              <a:off x="5104" y="176"/>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42" name="Legend2"/>
            <p:cNvSpPr>
              <a:spLocks noChangeArrowheads="1"/>
            </p:cNvSpPr>
            <p:nvPr/>
          </p:nvSpPr>
          <p:spPr bwMode="auto">
            <a:xfrm>
              <a:off x="5104" y="344"/>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43" name="Legend3"/>
            <p:cNvSpPr>
              <a:spLocks noChangeArrowheads="1"/>
            </p:cNvSpPr>
            <p:nvPr/>
          </p:nvSpPr>
          <p:spPr bwMode="auto">
            <a:xfrm>
              <a:off x="5104" y="520"/>
              <a:ext cx="364" cy="1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grpSp>
      <p:grpSp>
        <p:nvGrpSpPr>
          <p:cNvPr id="44" name="McKSticker" hidden="1"/>
          <p:cNvGrpSpPr/>
          <p:nvPr/>
        </p:nvGrpSpPr>
        <p:grpSpPr bwMode="auto">
          <a:xfrm>
            <a:off x="10397909" y="793839"/>
            <a:ext cx="1588062" cy="304699"/>
            <a:chOff x="7549728" y="285750"/>
            <a:chExt cx="1191047" cy="304699"/>
          </a:xfrm>
        </p:grpSpPr>
        <p:sp>
          <p:nvSpPr>
            <p:cNvPr id="45" name="StickerRectangle"/>
            <p:cNvSpPr>
              <a:spLocks noChangeArrowheads="1"/>
            </p:cNvSpPr>
            <p:nvPr/>
          </p:nvSpPr>
          <p:spPr bwMode="auto">
            <a:xfrm>
              <a:off x="7549728" y="285750"/>
              <a:ext cx="1191047" cy="304699"/>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1800" dirty="0">
                  <a:solidFill>
                    <a:srgbClr val="808080"/>
                  </a:solidFill>
                  <a:latin typeface="Arial"/>
                  <a:ea typeface="ＭＳ Ｐゴシック"/>
                </a:rPr>
                <a:t>PRELIMINARY</a:t>
              </a:r>
            </a:p>
          </p:txBody>
        </p:sp>
        <p:cxnSp>
          <p:nvCxnSpPr>
            <p:cNvPr id="46" name="AutoShape 31"/>
            <p:cNvCxnSpPr>
              <a:cxnSpLocks noChangeShapeType="1"/>
              <a:stCxn id="45" idx="2"/>
              <a:endCxn id="45" idx="4"/>
            </p:cNvCxnSpPr>
            <p:nvPr/>
          </p:nvCxnSpPr>
          <p:spPr bwMode="auto">
            <a:xfrm>
              <a:off x="7549728" y="285750"/>
              <a:ext cx="0" cy="304699"/>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7" name="AutoShape 32"/>
            <p:cNvCxnSpPr>
              <a:cxnSpLocks noChangeShapeType="1"/>
              <a:stCxn id="45" idx="4"/>
              <a:endCxn id="45" idx="6"/>
            </p:cNvCxnSpPr>
            <p:nvPr/>
          </p:nvCxnSpPr>
          <p:spPr bwMode="auto">
            <a:xfrm>
              <a:off x="7549728" y="590449"/>
              <a:ext cx="1191047"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1" name="McK 3. Unit of measure" hidden="1"/>
          <p:cNvSpPr txBox="1">
            <a:spLocks noChangeArrowheads="1"/>
          </p:cNvSpPr>
          <p:nvPr/>
        </p:nvSpPr>
        <p:spPr bwMode="auto">
          <a:xfrm>
            <a:off x="162984" y="538163"/>
            <a:ext cx="10249027"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ea typeface="ＭＳ Ｐゴシック"/>
              </a:rPr>
              <a:t>Unit of measure</a:t>
            </a:r>
          </a:p>
        </p:txBody>
      </p:sp>
      <p:grpSp>
        <p:nvGrpSpPr>
          <p:cNvPr id="48" name="LegendMoons" hidden="1"/>
          <p:cNvGrpSpPr/>
          <p:nvPr/>
        </p:nvGrpSpPr>
        <p:grpSpPr bwMode="auto">
          <a:xfrm>
            <a:off x="10878733" y="793838"/>
            <a:ext cx="1197008" cy="1386664"/>
            <a:chOff x="7875175" y="286625"/>
            <a:chExt cx="897756" cy="1386664"/>
          </a:xfrm>
        </p:grpSpPr>
        <p:grpSp>
          <p:nvGrpSpPr>
            <p:cNvPr id="49" name="MoonLegend2"/>
            <p:cNvGrpSpPr>
              <a:grpSpLocks noChangeAspect="1"/>
            </p:cNvGrpSpPr>
            <p:nvPr>
              <p:custDataLst>
                <p:tags r:id="rId9"/>
              </p:custDataLst>
            </p:nvPr>
          </p:nvGrpSpPr>
          <p:grpSpPr bwMode="auto">
            <a:xfrm>
              <a:off x="7875175" y="560866"/>
              <a:ext cx="209550" cy="209551"/>
              <a:chOff x="1694" y="2044"/>
              <a:chExt cx="160" cy="160"/>
            </a:xfrm>
          </p:grpSpPr>
          <p:sp>
            <p:nvSpPr>
              <p:cNvPr id="67" name="Oval 41"/>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68" name="Arc 42"/>
              <p:cNvSpPr>
                <a:spLocks noChangeAspect="1"/>
              </p:cNvSpPr>
              <p:nvPr>
                <p:custDataLst>
                  <p:tags r:id="rId23"/>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grpSp>
          <p:nvGrpSpPr>
            <p:cNvPr id="50" name="MoonLegend4"/>
            <p:cNvGrpSpPr>
              <a:grpSpLocks noChangeAspect="1"/>
            </p:cNvGrpSpPr>
            <p:nvPr>
              <p:custDataLst>
                <p:tags r:id="rId10"/>
              </p:custDataLst>
            </p:nvPr>
          </p:nvGrpSpPr>
          <p:grpSpPr bwMode="auto">
            <a:xfrm>
              <a:off x="7875175" y="1109348"/>
              <a:ext cx="209550" cy="209551"/>
              <a:chOff x="4495" y="1198"/>
              <a:chExt cx="160" cy="160"/>
            </a:xfrm>
          </p:grpSpPr>
          <p:sp>
            <p:nvSpPr>
              <p:cNvPr id="65" name="Oval 47"/>
              <p:cNvSpPr>
                <a:spLocks noChangeAspect="1" noChangeArrowheads="1"/>
              </p:cNvSpPr>
              <p:nvPr>
                <p:custDataLst>
                  <p:tags r:id="rId20"/>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66" name="Arc 48"/>
              <p:cNvSpPr>
                <a:spLocks noChangeAspect="1"/>
              </p:cNvSpPr>
              <p:nvPr>
                <p:custDataLst>
                  <p:tags r:id="rId21"/>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grpSp>
          <p:nvGrpSpPr>
            <p:cNvPr id="51" name="MoonLegend5"/>
            <p:cNvGrpSpPr>
              <a:grpSpLocks noChangeAspect="1"/>
            </p:cNvGrpSpPr>
            <p:nvPr>
              <p:custDataLst>
                <p:tags r:id="rId11"/>
              </p:custDataLst>
            </p:nvPr>
          </p:nvGrpSpPr>
          <p:grpSpPr bwMode="auto">
            <a:xfrm>
              <a:off x="7875175" y="1383590"/>
              <a:ext cx="209550" cy="209551"/>
              <a:chOff x="4495" y="1440"/>
              <a:chExt cx="160" cy="160"/>
            </a:xfrm>
          </p:grpSpPr>
          <p:sp>
            <p:nvSpPr>
              <p:cNvPr id="63" name="Oval 50"/>
              <p:cNvSpPr>
                <a:spLocks noChangeAspect="1" noChangeArrowheads="1"/>
              </p:cNvSpPr>
              <p:nvPr>
                <p:custDataLst>
                  <p:tags r:id="rId18"/>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64" name="Oval 51"/>
              <p:cNvSpPr>
                <a:spLocks noChangeAspect="1" noChangeArrowheads="1"/>
              </p:cNvSpPr>
              <p:nvPr>
                <p:custDataLst>
                  <p:tags r:id="rId19"/>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sp>
          <p:nvSpPr>
            <p:cNvPr id="52" name="Legend1"/>
            <p:cNvSpPr>
              <a:spLocks noChangeArrowheads="1"/>
            </p:cNvSpPr>
            <p:nvPr/>
          </p:nvSpPr>
          <p:spPr bwMode="auto">
            <a:xfrm>
              <a:off x="8195850" y="299325"/>
              <a:ext cx="5770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53" name="Legend2"/>
            <p:cNvSpPr>
              <a:spLocks noChangeArrowheads="1"/>
            </p:cNvSpPr>
            <p:nvPr/>
          </p:nvSpPr>
          <p:spPr bwMode="auto">
            <a:xfrm>
              <a:off x="8195850" y="573963"/>
              <a:ext cx="5770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54" name="Legend3"/>
            <p:cNvSpPr>
              <a:spLocks noChangeArrowheads="1"/>
            </p:cNvSpPr>
            <p:nvPr/>
          </p:nvSpPr>
          <p:spPr bwMode="auto">
            <a:xfrm>
              <a:off x="8195850" y="848602"/>
              <a:ext cx="5770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55" name="Legend4"/>
            <p:cNvSpPr>
              <a:spLocks noChangeArrowheads="1"/>
            </p:cNvSpPr>
            <p:nvPr/>
          </p:nvSpPr>
          <p:spPr bwMode="auto">
            <a:xfrm>
              <a:off x="8195850" y="1120065"/>
              <a:ext cx="5770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sp>
          <p:nvSpPr>
            <p:cNvPr id="56" name="Legend5"/>
            <p:cNvSpPr>
              <a:spLocks noChangeArrowheads="1"/>
            </p:cNvSpPr>
            <p:nvPr/>
          </p:nvSpPr>
          <p:spPr bwMode="auto">
            <a:xfrm>
              <a:off x="8195850" y="1396290"/>
              <a:ext cx="5770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800" dirty="0">
                  <a:solidFill>
                    <a:srgbClr val="000000"/>
                  </a:solidFill>
                  <a:latin typeface="Arial"/>
                  <a:ea typeface="ＭＳ Ｐゴシック"/>
                </a:rPr>
                <a:t>Legend</a:t>
              </a:r>
            </a:p>
          </p:txBody>
        </p:sp>
        <p:grpSp>
          <p:nvGrpSpPr>
            <p:cNvPr id="57" name="MoonLegend3"/>
            <p:cNvGrpSpPr>
              <a:grpSpLocks noChangeAspect="1"/>
            </p:cNvGrpSpPr>
            <p:nvPr>
              <p:custDataLst>
                <p:tags r:id="rId12"/>
              </p:custDataLst>
            </p:nvPr>
          </p:nvGrpSpPr>
          <p:grpSpPr bwMode="auto">
            <a:xfrm>
              <a:off x="7875175" y="835107"/>
              <a:ext cx="209550" cy="209551"/>
              <a:chOff x="4495" y="1198"/>
              <a:chExt cx="160" cy="160"/>
            </a:xfrm>
          </p:grpSpPr>
          <p:sp>
            <p:nvSpPr>
              <p:cNvPr id="61"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62" name="Arc 48"/>
              <p:cNvSpPr>
                <a:spLocks noChangeAspect="1"/>
              </p:cNvSpPr>
              <p:nvPr>
                <p:custDataLst>
                  <p:tags r:id="rId17"/>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grpSp>
          <p:nvGrpSpPr>
            <p:cNvPr id="58" name="MoonLegend1"/>
            <p:cNvGrpSpPr>
              <a:grpSpLocks noChangeAspect="1"/>
            </p:cNvGrpSpPr>
            <p:nvPr userDrawn="1">
              <p:custDataLst>
                <p:tags r:id="rId13"/>
              </p:custDataLst>
            </p:nvPr>
          </p:nvGrpSpPr>
          <p:grpSpPr bwMode="auto">
            <a:xfrm>
              <a:off x="7875175" y="286625"/>
              <a:ext cx="209550" cy="209551"/>
              <a:chOff x="1694" y="2044"/>
              <a:chExt cx="160" cy="160"/>
            </a:xfrm>
          </p:grpSpPr>
          <p:sp>
            <p:nvSpPr>
              <p:cNvPr id="59" name="Oval 41"/>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sp>
            <p:nvSpPr>
              <p:cNvPr id="60" name="Arc 42"/>
              <p:cNvSpPr>
                <a:spLocks noChangeAspect="1"/>
              </p:cNvSpPr>
              <p:nvPr>
                <p:custDataLst>
                  <p:tags r:id="rId15"/>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solidFill>
                    <a:srgbClr val="000000"/>
                  </a:solidFill>
                  <a:latin typeface="Arial"/>
                  <a:ea typeface="ＭＳ Ｐゴシック"/>
                </a:endParaRPr>
              </a:p>
            </p:txBody>
          </p:sp>
        </p:grpSp>
      </p:grpSp>
      <p:sp>
        <p:nvSpPr>
          <p:cNvPr id="69" name="Rectangle 68">
            <a:extLst>
              <a:ext uri="{FF2B5EF4-FFF2-40B4-BE49-F238E27FC236}">
                <a16:creationId xmlns:a16="http://schemas.microsoft.com/office/drawing/2014/main" id="{91AB60F3-012F-4B1B-883E-B992F7386289}"/>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70" name="Group 69">
            <a:extLst>
              <a:ext uri="{FF2B5EF4-FFF2-40B4-BE49-F238E27FC236}">
                <a16:creationId xmlns:a16="http://schemas.microsoft.com/office/drawing/2014/main" id="{CC9B7690-2C5E-4CB7-A3E4-0A45D7181D1E}"/>
              </a:ext>
            </a:extLst>
          </p:cNvPr>
          <p:cNvGrpSpPr/>
          <p:nvPr userDrawn="1"/>
        </p:nvGrpSpPr>
        <p:grpSpPr>
          <a:xfrm>
            <a:off x="9174422" y="154132"/>
            <a:ext cx="2939360" cy="6468950"/>
            <a:chOff x="9174422" y="154132"/>
            <a:chExt cx="2939360" cy="6468950"/>
          </a:xfrm>
        </p:grpSpPr>
        <p:pic>
          <p:nvPicPr>
            <p:cNvPr id="71" name="Picture 70">
              <a:extLst>
                <a:ext uri="{FF2B5EF4-FFF2-40B4-BE49-F238E27FC236}">
                  <a16:creationId xmlns:a16="http://schemas.microsoft.com/office/drawing/2014/main" id="{7B04948C-6A39-4FAA-B29D-4A060843A93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72" name="TextBox 71">
              <a:extLst>
                <a:ext uri="{FF2B5EF4-FFF2-40B4-BE49-F238E27FC236}">
                  <a16:creationId xmlns:a16="http://schemas.microsoft.com/office/drawing/2014/main" id="{59A87FA5-981F-4AB8-B311-A374825E724A}"/>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27">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445128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3" r:id="rId3"/>
    <p:sldLayoutId id="2147483704" r:id="rId4"/>
  </p:sldLayoutIdLst>
  <p:hf hdr="0" ftr="0" dt="0"/>
  <p:txStyles>
    <p:titleStyle>
      <a:lvl1pPr algn="l" defTabSz="913526" rtl="0" eaLnBrk="1" fontAlgn="base" hangingPunct="1">
        <a:spcBef>
          <a:spcPct val="0"/>
        </a:spcBef>
        <a:spcAft>
          <a:spcPct val="0"/>
        </a:spcAft>
        <a:tabLst>
          <a:tab pos="275353" algn="l"/>
        </a:tabLst>
        <a:defRPr sz="1900" b="1" baseline="0">
          <a:solidFill>
            <a:schemeClr val="tx2"/>
          </a:solidFill>
          <a:latin typeface="+mj-lt"/>
          <a:ea typeface="Arial Unicode MS" pitchFamily="34" charset="-128"/>
          <a:cs typeface="Arial Unicode MS" pitchFamily="34" charset="-128"/>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6950" name="think-cell Slide" r:id="rId36" imgW="360" imgH="360" progId="">
                  <p:embed/>
                </p:oleObj>
              </mc:Choice>
              <mc:Fallback>
                <p:oleObj name="think-cell Slide" r:id="rId36" imgW="360" imgH="360" progId="">
                  <p:embed/>
                  <p:pic>
                    <p:nvPicPr>
                      <p:cNvPr id="2" name="Object 1" hidden="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956348" y="2331325"/>
            <a:ext cx="5853024" cy="125611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Placeholder 2"/>
          <p:cNvSpPr>
            <a:spLocks noGrp="1" noChangeArrowheads="1"/>
          </p:cNvSpPr>
          <p:nvPr>
            <p:ph type="title"/>
          </p:nvPr>
        </p:nvSpPr>
        <p:spPr bwMode="auto">
          <a:xfrm>
            <a:off x="162984" y="236180"/>
            <a:ext cx="1024902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
        <p:nvSpPr>
          <p:cNvPr id="10" name="McK 1. On-page tracker" hidden="1"/>
          <p:cNvSpPr>
            <a:spLocks noChangeArrowheads="1"/>
          </p:cNvSpPr>
          <p:nvPr/>
        </p:nvSpPr>
        <p:spPr bwMode="auto">
          <a:xfrm>
            <a:off x="162984" y="12702"/>
            <a:ext cx="85921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baseline="0" noProof="0" dirty="0">
                <a:solidFill>
                  <a:srgbClr val="808080"/>
                </a:solidFill>
                <a:latin typeface="+mn-lt"/>
                <a:ea typeface="+mj-ea"/>
              </a:rPr>
              <a:t>TRACKER</a:t>
            </a:r>
          </a:p>
        </p:txBody>
      </p:sp>
      <p:grpSp>
        <p:nvGrpSpPr>
          <p:cNvPr id="15" name="ACET" hidden="1"/>
          <p:cNvGrpSpPr>
            <a:grpSpLocks/>
          </p:cNvGrpSpPr>
          <p:nvPr/>
        </p:nvGrpSpPr>
        <p:grpSpPr bwMode="auto">
          <a:xfrm>
            <a:off x="2956348" y="1670393"/>
            <a:ext cx="5801189" cy="571770"/>
            <a:chOff x="915" y="677"/>
            <a:chExt cx="2686" cy="353"/>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77"/>
              <a:ext cx="2686" cy="35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800" b="1" baseline="0" noProof="0" dirty="0">
                  <a:latin typeface="+mn-lt"/>
                  <a:ea typeface="+mn-ea"/>
                </a:rPr>
                <a:t>Title</a:t>
              </a:r>
            </a:p>
            <a:p>
              <a:r>
                <a:rPr lang="en-US" sz="1800" baseline="0" noProof="0" dirty="0">
                  <a:solidFill>
                    <a:srgbClr val="808080"/>
                  </a:solidFill>
                  <a:latin typeface="+mn-lt"/>
                  <a:ea typeface="+mn-ea"/>
                </a:rPr>
                <a:t>Unit of measure</a:t>
              </a:r>
            </a:p>
          </p:txBody>
        </p:sp>
      </p:grpSp>
      <p:sp>
        <p:nvSpPr>
          <p:cNvPr id="23" name="SlideLogoSeparator"/>
          <p:cNvSpPr>
            <a:spLocks noChangeArrowheads="1"/>
          </p:cNvSpPr>
          <p:nvPr>
            <p:custDataLst>
              <p:tags r:id="rId20"/>
            </p:custDataLst>
          </p:nvPr>
        </p:nvSpPr>
        <p:spPr bwMode="auto">
          <a:xfrm>
            <a:off x="11537280" y="6584459"/>
            <a:ext cx="40076" cy="184666"/>
          </a:xfrm>
          <a:prstGeom prst="rect">
            <a:avLst/>
          </a:prstGeom>
          <a:noFill/>
          <a:ln w="9525">
            <a:noFill/>
            <a:miter lim="800000"/>
            <a:headEnd/>
            <a:tailEnd/>
          </a:ln>
          <a:effectLst/>
        </p:spPr>
        <p:txBody>
          <a:bodyPr wrap="none" lIns="0" tIns="0" rIns="0" bIns="0" anchor="ctr">
            <a:spAutoFit/>
          </a:bodyPr>
          <a:lstStyle/>
          <a:p>
            <a:pPr defTabSz="895350">
              <a:defRPr/>
            </a:pPr>
            <a:r>
              <a:rPr lang="en-US" sz="1200" dirty="0">
                <a:solidFill>
                  <a:schemeClr val="tx1"/>
                </a:solidFill>
              </a:rPr>
              <a:t>|</a:t>
            </a:r>
          </a:p>
        </p:txBody>
      </p:sp>
      <p:sp>
        <p:nvSpPr>
          <p:cNvPr id="24" name="Slide Number"/>
          <p:cNvSpPr txBox="1">
            <a:spLocks/>
          </p:cNvSpPr>
          <p:nvPr/>
        </p:nvSpPr>
        <p:spPr bwMode="auto">
          <a:xfrm>
            <a:off x="11671011" y="6608812"/>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1000" smtClean="0"/>
              <a:pPr lvl="0"/>
              <a:t>‹#›</a:t>
            </a:fld>
            <a:endParaRPr lang="en-US" sz="1000" dirty="0"/>
          </a:p>
        </p:txBody>
      </p:sp>
      <p:grpSp>
        <p:nvGrpSpPr>
          <p:cNvPr id="25" name="McK Slide Elements" hidden="1"/>
          <p:cNvGrpSpPr>
            <a:grpSpLocks/>
          </p:cNvGrpSpPr>
          <p:nvPr/>
        </p:nvGrpSpPr>
        <p:grpSpPr bwMode="auto">
          <a:xfrm>
            <a:off x="161987" y="6200067"/>
            <a:ext cx="11822989" cy="368503"/>
            <a:chOff x="121488" y="6333584"/>
            <a:chExt cx="8794114" cy="368503"/>
          </a:xfrm>
        </p:grpSpPr>
        <p:sp>
          <p:nvSpPr>
            <p:cNvPr id="26" name="McK 4. Footnote"/>
            <p:cNvSpPr txBox="1">
              <a:spLocks noChangeArrowheads="1"/>
            </p:cNvSpPr>
            <p:nvPr/>
          </p:nvSpPr>
          <p:spPr bwMode="auto">
            <a:xfrm>
              <a:off x="121488" y="6333584"/>
              <a:ext cx="8794114"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baseline="0" noProof="0" dirty="0">
                  <a:latin typeface="+mn-lt"/>
                </a:rPr>
                <a:t>1 Footnote</a:t>
              </a:r>
            </a:p>
          </p:txBody>
        </p:sp>
        <p:sp>
          <p:nvSpPr>
            <p:cNvPr id="27" name="McK 5. Source"/>
            <p:cNvSpPr>
              <a:spLocks noChangeArrowheads="1"/>
            </p:cNvSpPr>
            <p:nvPr/>
          </p:nvSpPr>
          <p:spPr bwMode="auto">
            <a:xfrm>
              <a:off x="121488" y="6548199"/>
              <a:ext cx="8794112"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69900" indent="-469900" defTabSz="913526">
                <a:tabLst>
                  <a:tab pos="479425" algn="l"/>
                </a:tabLst>
              </a:pPr>
              <a:r>
                <a:rPr lang="en-US" sz="1000" baseline="0" noProof="0" dirty="0">
                  <a:solidFill>
                    <a:schemeClr val="tx1"/>
                  </a:solidFill>
                  <a:latin typeface="+mn-lt"/>
                </a:rPr>
                <a:t>Source: Source</a:t>
              </a:r>
            </a:p>
          </p:txBody>
        </p:sp>
      </p:grpSp>
      <p:grpSp>
        <p:nvGrpSpPr>
          <p:cNvPr id="28" name="LegendBoxes" hidden="1"/>
          <p:cNvGrpSpPr>
            <a:grpSpLocks/>
          </p:cNvGrpSpPr>
          <p:nvPr/>
        </p:nvGrpSpPr>
        <p:grpSpPr bwMode="auto">
          <a:xfrm>
            <a:off x="10967861" y="793839"/>
            <a:ext cx="848784" cy="996951"/>
            <a:chOff x="4936" y="176"/>
            <a:chExt cx="401" cy="628"/>
          </a:xfrm>
        </p:grpSpPr>
        <p:sp>
          <p:nvSpPr>
            <p:cNvPr id="29" name="Legend1"/>
            <p:cNvSpPr>
              <a:spLocks noChangeArrowheads="1"/>
            </p:cNvSpPr>
            <p:nvPr/>
          </p:nvSpPr>
          <p:spPr bwMode="auto">
            <a:xfrm>
              <a:off x="5096" y="176"/>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30"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31" name="Legend2"/>
            <p:cNvSpPr>
              <a:spLocks noChangeArrowheads="1"/>
            </p:cNvSpPr>
            <p:nvPr/>
          </p:nvSpPr>
          <p:spPr bwMode="auto">
            <a:xfrm>
              <a:off x="5096" y="346"/>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32"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33" name="Legend3"/>
            <p:cNvSpPr>
              <a:spLocks noChangeArrowheads="1"/>
            </p:cNvSpPr>
            <p:nvPr/>
          </p:nvSpPr>
          <p:spPr bwMode="auto">
            <a:xfrm>
              <a:off x="5096" y="517"/>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34"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35" name="Legend4"/>
            <p:cNvSpPr>
              <a:spLocks noChangeArrowheads="1"/>
            </p:cNvSpPr>
            <p:nvPr/>
          </p:nvSpPr>
          <p:spPr bwMode="auto">
            <a:xfrm>
              <a:off x="5096" y="688"/>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36"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37" name="LegendLines" hidden="1"/>
          <p:cNvGrpSpPr>
            <a:grpSpLocks/>
          </p:cNvGrpSpPr>
          <p:nvPr/>
        </p:nvGrpSpPr>
        <p:grpSpPr bwMode="auto">
          <a:xfrm>
            <a:off x="10557227" y="793839"/>
            <a:ext cx="1259418" cy="730251"/>
            <a:chOff x="4750" y="176"/>
            <a:chExt cx="595" cy="460"/>
          </a:xfrm>
        </p:grpSpPr>
        <p:sp>
          <p:nvSpPr>
            <p:cNvPr id="38"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39"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40"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200" dirty="0">
                <a:latin typeface="+mn-lt"/>
              </a:endParaRPr>
            </a:p>
          </p:txBody>
        </p:sp>
        <p:sp>
          <p:nvSpPr>
            <p:cNvPr id="41" name="Legend1"/>
            <p:cNvSpPr>
              <a:spLocks noChangeArrowheads="1"/>
            </p:cNvSpPr>
            <p:nvPr/>
          </p:nvSpPr>
          <p:spPr bwMode="auto">
            <a:xfrm>
              <a:off x="5104" y="176"/>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42" name="Legend2"/>
            <p:cNvSpPr>
              <a:spLocks noChangeArrowheads="1"/>
            </p:cNvSpPr>
            <p:nvPr/>
          </p:nvSpPr>
          <p:spPr bwMode="auto">
            <a:xfrm>
              <a:off x="5104" y="344"/>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43" name="Legend3"/>
            <p:cNvSpPr>
              <a:spLocks noChangeArrowheads="1"/>
            </p:cNvSpPr>
            <p:nvPr/>
          </p:nvSpPr>
          <p:spPr bwMode="auto">
            <a:xfrm>
              <a:off x="5104" y="520"/>
              <a:ext cx="24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grpSp>
        <p:nvGrpSpPr>
          <p:cNvPr id="44" name="McKSticker" hidden="1"/>
          <p:cNvGrpSpPr/>
          <p:nvPr/>
        </p:nvGrpSpPr>
        <p:grpSpPr bwMode="auto">
          <a:xfrm>
            <a:off x="10919085" y="793838"/>
            <a:ext cx="1066894" cy="212366"/>
            <a:chOff x="7940605" y="285750"/>
            <a:chExt cx="800170" cy="212366"/>
          </a:xfrm>
        </p:grpSpPr>
        <p:sp>
          <p:nvSpPr>
            <p:cNvPr id="45" name="StickerRectangle"/>
            <p:cNvSpPr>
              <a:spLocks noChangeArrowheads="1"/>
            </p:cNvSpPr>
            <p:nvPr/>
          </p:nvSpPr>
          <p:spPr bwMode="auto">
            <a:xfrm>
              <a:off x="7940605" y="285750"/>
              <a:ext cx="80017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1200" dirty="0">
                  <a:solidFill>
                    <a:srgbClr val="808080"/>
                  </a:solidFill>
                  <a:latin typeface="+mn-lt"/>
                </a:rPr>
                <a:t>PRELIMINARY</a:t>
              </a:r>
            </a:p>
          </p:txBody>
        </p:sp>
        <p:cxnSp>
          <p:nvCxnSpPr>
            <p:cNvPr id="46" name="AutoShape 31"/>
            <p:cNvCxnSpPr>
              <a:cxnSpLocks noChangeShapeType="1"/>
              <a:stCxn id="45" idx="2"/>
              <a:endCxn id="45" idx="4"/>
            </p:cNvCxnSpPr>
            <p:nvPr/>
          </p:nvCxnSpPr>
          <p:spPr bwMode="auto">
            <a:xfrm>
              <a:off x="794060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7" name="AutoShape 32"/>
            <p:cNvCxnSpPr>
              <a:cxnSpLocks noChangeShapeType="1"/>
              <a:stCxn id="45" idx="4"/>
              <a:endCxn id="45" idx="6"/>
            </p:cNvCxnSpPr>
            <p:nvPr/>
          </p:nvCxnSpPr>
          <p:spPr bwMode="auto">
            <a:xfrm>
              <a:off x="7940605" y="498116"/>
              <a:ext cx="80017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11" name="McK 3. Unit of measure" hidden="1"/>
          <p:cNvSpPr txBox="1">
            <a:spLocks noChangeArrowheads="1"/>
          </p:cNvSpPr>
          <p:nvPr/>
        </p:nvSpPr>
        <p:spPr bwMode="auto">
          <a:xfrm>
            <a:off x="162984" y="538163"/>
            <a:ext cx="10249027"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noProof="0" dirty="0">
                <a:solidFill>
                  <a:srgbClr val="808080"/>
                </a:solidFill>
                <a:latin typeface="+mn-lt"/>
              </a:rPr>
              <a:t>Unit of measure</a:t>
            </a:r>
          </a:p>
        </p:txBody>
      </p:sp>
      <p:grpSp>
        <p:nvGrpSpPr>
          <p:cNvPr id="48" name="LegendMoons" hidden="1"/>
          <p:cNvGrpSpPr/>
          <p:nvPr/>
        </p:nvGrpSpPr>
        <p:grpSpPr bwMode="auto">
          <a:xfrm>
            <a:off x="10878729" y="793838"/>
            <a:ext cx="937321" cy="1306516"/>
            <a:chOff x="7875175" y="286625"/>
            <a:chExt cx="702991" cy="1306516"/>
          </a:xfrm>
        </p:grpSpPr>
        <p:grpSp>
          <p:nvGrpSpPr>
            <p:cNvPr id="49" name="MoonLegend2"/>
            <p:cNvGrpSpPr>
              <a:grpSpLocks noChangeAspect="1"/>
            </p:cNvGrpSpPr>
            <p:nvPr>
              <p:custDataLst>
                <p:tags r:id="rId21"/>
              </p:custDataLst>
            </p:nvPr>
          </p:nvGrpSpPr>
          <p:grpSpPr bwMode="auto">
            <a:xfrm>
              <a:off x="7875175" y="560866"/>
              <a:ext cx="209550" cy="209551"/>
              <a:chOff x="1694" y="2044"/>
              <a:chExt cx="160" cy="160"/>
            </a:xfrm>
          </p:grpSpPr>
          <p:sp>
            <p:nvSpPr>
              <p:cNvPr id="67" name="Oval 41"/>
              <p:cNvSpPr>
                <a:spLocks noChangeAspect="1" noChangeArrowheads="1"/>
              </p:cNvSpPr>
              <p:nvPr>
                <p:custDataLst>
                  <p:tags r:id="rId3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68" name="Arc 42"/>
              <p:cNvSpPr>
                <a:spLocks noChangeAspect="1"/>
              </p:cNvSpPr>
              <p:nvPr>
                <p:custDataLst>
                  <p:tags r:id="rId35"/>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50" name="MoonLegend4"/>
            <p:cNvGrpSpPr>
              <a:grpSpLocks noChangeAspect="1"/>
            </p:cNvGrpSpPr>
            <p:nvPr>
              <p:custDataLst>
                <p:tags r:id="rId22"/>
              </p:custDataLst>
            </p:nvPr>
          </p:nvGrpSpPr>
          <p:grpSpPr bwMode="auto">
            <a:xfrm>
              <a:off x="7875175" y="1109348"/>
              <a:ext cx="209550" cy="209551"/>
              <a:chOff x="4495" y="1198"/>
              <a:chExt cx="160" cy="160"/>
            </a:xfrm>
          </p:grpSpPr>
          <p:sp>
            <p:nvSpPr>
              <p:cNvPr id="65" name="Oval 47"/>
              <p:cNvSpPr>
                <a:spLocks noChangeAspect="1" noChangeArrowheads="1"/>
              </p:cNvSpPr>
              <p:nvPr>
                <p:custDataLst>
                  <p:tags r:id="rId3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66" name="Arc 48"/>
              <p:cNvSpPr>
                <a:spLocks noChangeAspect="1"/>
              </p:cNvSpPr>
              <p:nvPr>
                <p:custDataLst>
                  <p:tags r:id="rId33"/>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51" name="MoonLegend5"/>
            <p:cNvGrpSpPr>
              <a:grpSpLocks noChangeAspect="1"/>
            </p:cNvGrpSpPr>
            <p:nvPr>
              <p:custDataLst>
                <p:tags r:id="rId23"/>
              </p:custDataLst>
            </p:nvPr>
          </p:nvGrpSpPr>
          <p:grpSpPr bwMode="auto">
            <a:xfrm>
              <a:off x="7875175" y="1383590"/>
              <a:ext cx="209550" cy="209551"/>
              <a:chOff x="4495" y="1440"/>
              <a:chExt cx="160" cy="160"/>
            </a:xfrm>
          </p:grpSpPr>
          <p:sp>
            <p:nvSpPr>
              <p:cNvPr id="63" name="Oval 50"/>
              <p:cNvSpPr>
                <a:spLocks noChangeAspect="1" noChangeArrowheads="1"/>
              </p:cNvSpPr>
              <p:nvPr>
                <p:custDataLst>
                  <p:tags r:id="rId3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64" name="Oval 51"/>
              <p:cNvSpPr>
                <a:spLocks noChangeAspect="1" noChangeArrowheads="1"/>
              </p:cNvSpPr>
              <p:nvPr>
                <p:custDataLst>
                  <p:tags r:id="rId31"/>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sp>
          <p:nvSpPr>
            <p:cNvPr id="52" name="Legend1"/>
            <p:cNvSpPr>
              <a:spLocks noChangeArrowheads="1"/>
            </p:cNvSpPr>
            <p:nvPr/>
          </p:nvSpPr>
          <p:spPr bwMode="auto">
            <a:xfrm>
              <a:off x="8195850" y="299325"/>
              <a:ext cx="38231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53" name="Legend2"/>
            <p:cNvSpPr>
              <a:spLocks noChangeArrowheads="1"/>
            </p:cNvSpPr>
            <p:nvPr/>
          </p:nvSpPr>
          <p:spPr bwMode="auto">
            <a:xfrm>
              <a:off x="8195850" y="573963"/>
              <a:ext cx="38231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54" name="Legend3"/>
            <p:cNvSpPr>
              <a:spLocks noChangeArrowheads="1"/>
            </p:cNvSpPr>
            <p:nvPr/>
          </p:nvSpPr>
          <p:spPr bwMode="auto">
            <a:xfrm>
              <a:off x="8195850" y="848602"/>
              <a:ext cx="38231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55" name="Legend4"/>
            <p:cNvSpPr>
              <a:spLocks noChangeArrowheads="1"/>
            </p:cNvSpPr>
            <p:nvPr/>
          </p:nvSpPr>
          <p:spPr bwMode="auto">
            <a:xfrm>
              <a:off x="8195850" y="1120065"/>
              <a:ext cx="38231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56" name="Legend5"/>
            <p:cNvSpPr>
              <a:spLocks noChangeArrowheads="1"/>
            </p:cNvSpPr>
            <p:nvPr/>
          </p:nvSpPr>
          <p:spPr bwMode="auto">
            <a:xfrm>
              <a:off x="8195850" y="1396290"/>
              <a:ext cx="382316"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57" name="MoonLegend3"/>
            <p:cNvGrpSpPr>
              <a:grpSpLocks noChangeAspect="1"/>
            </p:cNvGrpSpPr>
            <p:nvPr>
              <p:custDataLst>
                <p:tags r:id="rId24"/>
              </p:custDataLst>
            </p:nvPr>
          </p:nvGrpSpPr>
          <p:grpSpPr bwMode="auto">
            <a:xfrm>
              <a:off x="7875175" y="835107"/>
              <a:ext cx="209550" cy="209551"/>
              <a:chOff x="4495" y="1198"/>
              <a:chExt cx="160" cy="160"/>
            </a:xfrm>
          </p:grpSpPr>
          <p:sp>
            <p:nvSpPr>
              <p:cNvPr id="61" name="Oval 47"/>
              <p:cNvSpPr>
                <a:spLocks noChangeAspect="1" noChangeArrowheads="1"/>
              </p:cNvSpPr>
              <p:nvPr>
                <p:custDataLst>
                  <p:tags r:id="rId2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62" name="Arc 48"/>
              <p:cNvSpPr>
                <a:spLocks noChangeAspect="1"/>
              </p:cNvSpPr>
              <p:nvPr>
                <p:custDataLst>
                  <p:tags r:id="rId29"/>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nvGrpSpPr>
            <p:cNvPr id="58" name="MoonLegend1"/>
            <p:cNvGrpSpPr>
              <a:grpSpLocks noChangeAspect="1"/>
            </p:cNvGrpSpPr>
            <p:nvPr userDrawn="1">
              <p:custDataLst>
                <p:tags r:id="rId25"/>
              </p:custDataLst>
            </p:nvPr>
          </p:nvGrpSpPr>
          <p:grpSpPr bwMode="auto">
            <a:xfrm>
              <a:off x="7875175" y="286625"/>
              <a:ext cx="209550" cy="209551"/>
              <a:chOff x="1694" y="2044"/>
              <a:chExt cx="160" cy="160"/>
            </a:xfrm>
          </p:grpSpPr>
          <p:sp>
            <p:nvSpPr>
              <p:cNvPr id="59" name="Oval 41"/>
              <p:cNvSpPr>
                <a:spLocks noChangeAspect="1" noChangeArrowheads="1"/>
              </p:cNvSpPr>
              <p:nvPr>
                <p:custDataLst>
                  <p:tags r:id="rId2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sp>
            <p:nvSpPr>
              <p:cNvPr id="60" name="Arc 42"/>
              <p:cNvSpPr>
                <a:spLocks noChangeAspect="1"/>
              </p:cNvSpPr>
              <p:nvPr>
                <p:custDataLst>
                  <p:tags r:id="rId27"/>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dirty="0">
                  <a:latin typeface="+mn-lt"/>
                </a:endParaRPr>
              </a:p>
            </p:txBody>
          </p:sp>
        </p:grpSp>
      </p:grpSp>
      <p:sp>
        <p:nvSpPr>
          <p:cNvPr id="69" name="Rectangle 68">
            <a:extLst>
              <a:ext uri="{FF2B5EF4-FFF2-40B4-BE49-F238E27FC236}">
                <a16:creationId xmlns:a16="http://schemas.microsoft.com/office/drawing/2014/main" id="{03D4765F-2F4F-406A-88BF-35B351AED7F6}"/>
              </a:ext>
            </a:extLst>
          </p:cNvPr>
          <p:cNvSpPr/>
          <p:nvPr userDrawn="1"/>
        </p:nvSpPr>
        <p:spPr>
          <a:xfrm>
            <a:off x="9070109" y="0"/>
            <a:ext cx="3121891" cy="6858000"/>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grpSp>
        <p:nvGrpSpPr>
          <p:cNvPr id="70" name="Group 69">
            <a:extLst>
              <a:ext uri="{FF2B5EF4-FFF2-40B4-BE49-F238E27FC236}">
                <a16:creationId xmlns:a16="http://schemas.microsoft.com/office/drawing/2014/main" id="{D258A2A9-FFC7-49F7-A09B-4C2BF24CE188}"/>
              </a:ext>
            </a:extLst>
          </p:cNvPr>
          <p:cNvGrpSpPr/>
          <p:nvPr userDrawn="1"/>
        </p:nvGrpSpPr>
        <p:grpSpPr>
          <a:xfrm>
            <a:off x="9174422" y="154132"/>
            <a:ext cx="2939360" cy="6468950"/>
            <a:chOff x="9174422" y="154132"/>
            <a:chExt cx="2939360" cy="6468950"/>
          </a:xfrm>
        </p:grpSpPr>
        <p:pic>
          <p:nvPicPr>
            <p:cNvPr id="71" name="Picture 70">
              <a:extLst>
                <a:ext uri="{FF2B5EF4-FFF2-40B4-BE49-F238E27FC236}">
                  <a16:creationId xmlns:a16="http://schemas.microsoft.com/office/drawing/2014/main" id="{823769B9-83CB-4F56-B724-63A36583409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72" name="TextBox 71">
              <a:extLst>
                <a:ext uri="{FF2B5EF4-FFF2-40B4-BE49-F238E27FC236}">
                  <a16:creationId xmlns:a16="http://schemas.microsoft.com/office/drawing/2014/main" id="{DF47EE6B-36EE-4484-87AD-8595BEB9DC55}"/>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39">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9298235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 id="2147483740"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hdr="0" ftr="0" dt="0"/>
  <p:txStyles>
    <p:titleStyle>
      <a:lvl1pPr algn="l" defTabSz="913526" rtl="0" eaLnBrk="1" fontAlgn="base" hangingPunct="1">
        <a:spcBef>
          <a:spcPct val="0"/>
        </a:spcBef>
        <a:spcAft>
          <a:spcPct val="0"/>
        </a:spcAft>
        <a:tabLst>
          <a:tab pos="275353" algn="l"/>
        </a:tabLst>
        <a:defRPr sz="1900" b="1" baseline="0">
          <a:solidFill>
            <a:schemeClr val="tx2"/>
          </a:solidFill>
          <a:latin typeface="+mj-lt"/>
          <a:ea typeface="Arial Unicode MS" pitchFamily="34" charset="-128"/>
          <a:cs typeface="Arial Unicode MS" pitchFamily="34" charset="-128"/>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hyperlink" Target="mailto:TBurke@WorkByTerryBurke.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vmlDrawing" Target="../drawings/vmlDrawing8.vml"/><Relationship Id="rId6" Type="http://schemas.openxmlformats.org/officeDocument/2006/relationships/image" Target="../media/image11.emf"/><Relationship Id="rId5" Type="http://schemas.openxmlformats.org/officeDocument/2006/relationships/oleObject" Target="../embeddings/oleObject8.bin"/><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image" Target="../media/image24.jpeg"/><Relationship Id="rId5" Type="http://schemas.openxmlformats.org/officeDocument/2006/relationships/image" Target="../media/image11.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vmlDrawing" Target="../drawings/vmlDrawing10.vml"/><Relationship Id="rId6" Type="http://schemas.openxmlformats.org/officeDocument/2006/relationships/image" Target="../media/image25.jpg"/><Relationship Id="rId5" Type="http://schemas.openxmlformats.org/officeDocument/2006/relationships/image" Target="../media/image11.e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tags" Target="../tags/tag75.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microsoft.com/office/2007/relationships/hdphoto" Target="../media/hdphoto2.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tags" Target="../tags/tag76.xml"/><Relationship Id="rId1" Type="http://schemas.openxmlformats.org/officeDocument/2006/relationships/vmlDrawing" Target="../drawings/vmlDrawing12.vml"/><Relationship Id="rId6" Type="http://schemas.openxmlformats.org/officeDocument/2006/relationships/image" Target="../media/image27.pn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jpg"/><Relationship Id="rId2" Type="http://schemas.openxmlformats.org/officeDocument/2006/relationships/tags" Target="../tags/tag77.xml"/><Relationship Id="rId1" Type="http://schemas.openxmlformats.org/officeDocument/2006/relationships/vmlDrawing" Target="../drawings/vmlDrawing13.vml"/><Relationship Id="rId6" Type="http://schemas.openxmlformats.org/officeDocument/2006/relationships/image" Target="../media/image28.jpg"/><Relationship Id="rId5" Type="http://schemas.openxmlformats.org/officeDocument/2006/relationships/image" Target="../media/image11.emf"/><Relationship Id="rId10" Type="http://schemas.openxmlformats.org/officeDocument/2006/relationships/image" Target="../media/image32.jpg"/><Relationship Id="rId4" Type="http://schemas.openxmlformats.org/officeDocument/2006/relationships/oleObject" Target="../embeddings/oleObject11.bin"/><Relationship Id="rId9"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tags" Target="../tags/tag78.xml"/><Relationship Id="rId1" Type="http://schemas.openxmlformats.org/officeDocument/2006/relationships/vmlDrawing" Target="../drawings/vmlDrawing14.vml"/><Relationship Id="rId6" Type="http://schemas.openxmlformats.org/officeDocument/2006/relationships/image" Target="../media/image33.jpg"/><Relationship Id="rId5" Type="http://schemas.openxmlformats.org/officeDocument/2006/relationships/image" Target="../media/image11.emf"/><Relationship Id="rId10" Type="http://schemas.openxmlformats.org/officeDocument/2006/relationships/image" Target="../media/image37.jpg"/><Relationship Id="rId4" Type="http://schemas.openxmlformats.org/officeDocument/2006/relationships/oleObject" Target="../embeddings/oleObject11.bin"/><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42.jpeg"/><Relationship Id="rId5" Type="http://schemas.microsoft.com/office/2007/relationships/hdphoto" Target="../media/hdphoto5.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61.png"/><Relationship Id="rId5" Type="http://schemas.microsoft.com/office/2007/relationships/hdphoto" Target="../media/hdphoto9.wdp"/><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vmlDrawing" Target="../drawings/vmlDrawing15.vml"/><Relationship Id="rId6" Type="http://schemas.openxmlformats.org/officeDocument/2006/relationships/image" Target="../media/image63.jp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jpg"/><Relationship Id="rId2" Type="http://schemas.openxmlformats.org/officeDocument/2006/relationships/tags" Target="../tags/tag80.xml"/><Relationship Id="rId1" Type="http://schemas.openxmlformats.org/officeDocument/2006/relationships/vmlDrawing" Target="../drawings/vmlDrawing16.vml"/><Relationship Id="rId6" Type="http://schemas.openxmlformats.org/officeDocument/2006/relationships/image" Target="../media/image64.jpe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tags" Target="../tags/tag81.xml"/><Relationship Id="rId1" Type="http://schemas.openxmlformats.org/officeDocument/2006/relationships/vmlDrawing" Target="../drawings/vmlDrawing17.vml"/><Relationship Id="rId6" Type="http://schemas.openxmlformats.org/officeDocument/2006/relationships/image" Target="../media/image67.jpeg"/><Relationship Id="rId5" Type="http://schemas.openxmlformats.org/officeDocument/2006/relationships/image" Target="../media/image11.emf"/><Relationship Id="rId10" Type="http://schemas.openxmlformats.org/officeDocument/2006/relationships/image" Target="../media/image71.jpeg"/><Relationship Id="rId4" Type="http://schemas.openxmlformats.org/officeDocument/2006/relationships/oleObject" Target="../embeddings/oleObject11.bin"/><Relationship Id="rId9"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69.jpeg"/><Relationship Id="rId12" Type="http://schemas.openxmlformats.org/officeDocument/2006/relationships/image" Target="../media/image73.jpeg"/><Relationship Id="rId2" Type="http://schemas.openxmlformats.org/officeDocument/2006/relationships/tags" Target="../tags/tag82.xml"/><Relationship Id="rId1" Type="http://schemas.openxmlformats.org/officeDocument/2006/relationships/vmlDrawing" Target="../drawings/vmlDrawing18.vml"/><Relationship Id="rId6" Type="http://schemas.openxmlformats.org/officeDocument/2006/relationships/image" Target="../media/image68.jpeg"/><Relationship Id="rId11" Type="http://schemas.openxmlformats.org/officeDocument/2006/relationships/image" Target="../media/image11.emf"/><Relationship Id="rId5" Type="http://schemas.openxmlformats.org/officeDocument/2006/relationships/image" Target="../media/image67.jpeg"/><Relationship Id="rId10" Type="http://schemas.openxmlformats.org/officeDocument/2006/relationships/oleObject" Target="../embeddings/oleObject11.bin"/><Relationship Id="rId4" Type="http://schemas.openxmlformats.org/officeDocument/2006/relationships/image" Target="../media/image72.jpg"/><Relationship Id="rId9"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tags" Target="../tags/tag83.xml"/><Relationship Id="rId1" Type="http://schemas.openxmlformats.org/officeDocument/2006/relationships/vmlDrawing" Target="../drawings/vmlDrawing19.vml"/><Relationship Id="rId6" Type="http://schemas.openxmlformats.org/officeDocument/2006/relationships/image" Target="../media/image75.jpe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xml"/><Relationship Id="rId7" Type="http://schemas.openxmlformats.org/officeDocument/2006/relationships/oleObject" Target="../embeddings/oleObject7.bin"/><Relationship Id="rId2" Type="http://schemas.openxmlformats.org/officeDocument/2006/relationships/tags" Target="../tags/tag71.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vmlDrawing" Target="../drawings/vmlDrawing20.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8.png"/><Relationship Id="rId1" Type="http://schemas.openxmlformats.org/officeDocument/2006/relationships/slideLayout" Target="../slideLayouts/slideLayout10.xml"/><Relationship Id="rId6" Type="http://schemas.openxmlformats.org/officeDocument/2006/relationships/image" Target="../media/image80.jpg"/><Relationship Id="rId5" Type="http://schemas.microsoft.com/office/2007/relationships/hdphoto" Target="../media/hdphoto11.wdp"/><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tags" Target="../tags/tag85.xml"/><Relationship Id="rId1" Type="http://schemas.openxmlformats.org/officeDocument/2006/relationships/vmlDrawing" Target="../drawings/vmlDrawing21.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vmlDrawing" Target="../drawings/vmlDrawing22.vml"/><Relationship Id="rId6" Type="http://schemas.openxmlformats.org/officeDocument/2006/relationships/image" Target="../media/image84.jpe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vmlDrawing" Target="../drawings/vmlDrawing23.vml"/><Relationship Id="rId6" Type="http://schemas.openxmlformats.org/officeDocument/2006/relationships/image" Target="../media/image85.jpe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vmlDrawing" Target="../drawings/vmlDrawing24.vml"/><Relationship Id="rId6" Type="http://schemas.openxmlformats.org/officeDocument/2006/relationships/image" Target="../media/image86.pn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vmlDrawing" Target="../drawings/vmlDrawing25.vml"/><Relationship Id="rId6" Type="http://schemas.openxmlformats.org/officeDocument/2006/relationships/image" Target="../media/image87.jp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vmlDrawing" Target="../drawings/vmlDrawing26.vml"/><Relationship Id="rId6" Type="http://schemas.openxmlformats.org/officeDocument/2006/relationships/image" Target="../media/image88.jpe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4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91.xml"/><Relationship Id="rId1" Type="http://schemas.openxmlformats.org/officeDocument/2006/relationships/vmlDrawing" Target="../drawings/vmlDrawing27.vml"/><Relationship Id="rId6" Type="http://schemas.openxmlformats.org/officeDocument/2006/relationships/image" Target="../media/image89.jp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jpg"/><Relationship Id="rId2" Type="http://schemas.openxmlformats.org/officeDocument/2006/relationships/tags" Target="../tags/tag92.xml"/><Relationship Id="rId1" Type="http://schemas.openxmlformats.org/officeDocument/2006/relationships/vmlDrawing" Target="../drawings/vmlDrawing28.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vmlDrawing" Target="../drawings/vmlDrawing29.vml"/><Relationship Id="rId6" Type="http://schemas.openxmlformats.org/officeDocument/2006/relationships/image" Target="../media/image93.png"/><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5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2.xml"/><Relationship Id="rId7" Type="http://schemas.openxmlformats.org/officeDocument/2006/relationships/image" Target="../media/image95.png"/><Relationship Id="rId2" Type="http://schemas.openxmlformats.org/officeDocument/2006/relationships/tags" Target="../tags/tag94.xml"/><Relationship Id="rId1" Type="http://schemas.openxmlformats.org/officeDocument/2006/relationships/vmlDrawing" Target="../drawings/vmlDrawing30.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image" Target="../media/image94.jpg"/></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2.xml"/><Relationship Id="rId7" Type="http://schemas.openxmlformats.org/officeDocument/2006/relationships/image" Target="../media/image98.png"/><Relationship Id="rId2" Type="http://schemas.openxmlformats.org/officeDocument/2006/relationships/tags" Target="../tags/tag95.xml"/><Relationship Id="rId1" Type="http://schemas.openxmlformats.org/officeDocument/2006/relationships/vmlDrawing" Target="../drawings/vmlDrawing31.vml"/><Relationship Id="rId6" Type="http://schemas.openxmlformats.org/officeDocument/2006/relationships/image" Target="../media/image11.emf"/><Relationship Id="rId5" Type="http://schemas.openxmlformats.org/officeDocument/2006/relationships/oleObject" Target="../embeddings/oleObject11.bin"/><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2.xml"/><Relationship Id="rId7" Type="http://schemas.openxmlformats.org/officeDocument/2006/relationships/hyperlink" Target="mailto:TEBurke@bcbsm.com" TargetMode="External"/><Relationship Id="rId2" Type="http://schemas.openxmlformats.org/officeDocument/2006/relationships/tags" Target="../tags/tag96.xml"/><Relationship Id="rId1" Type="http://schemas.openxmlformats.org/officeDocument/2006/relationships/vmlDrawing" Target="../drawings/vmlDrawing32.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7510F-43AF-4B84-A719-1FCAF19F3B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5" y="1311811"/>
            <a:ext cx="9144000" cy="4877865"/>
          </a:xfrm>
          <a:prstGeom prst="rect">
            <a:avLst/>
          </a:prstGeom>
        </p:spPr>
      </p:pic>
      <p:sp>
        <p:nvSpPr>
          <p:cNvPr id="12" name="TextBox 11">
            <a:extLst>
              <a:ext uri="{FF2B5EF4-FFF2-40B4-BE49-F238E27FC236}">
                <a16:creationId xmlns:a16="http://schemas.microsoft.com/office/drawing/2014/main" id="{AAF39F38-4740-406D-ACEE-ED7FD26D1AEF}"/>
              </a:ext>
            </a:extLst>
          </p:cNvPr>
          <p:cNvSpPr txBox="1"/>
          <p:nvPr/>
        </p:nvSpPr>
        <p:spPr>
          <a:xfrm>
            <a:off x="2036992" y="5778626"/>
            <a:ext cx="5076646" cy="954107"/>
          </a:xfrm>
          <a:prstGeom prst="rect">
            <a:avLst/>
          </a:prstGeom>
          <a:noFill/>
        </p:spPr>
        <p:txBody>
          <a:bodyPr wrap="none" rtlCol="0">
            <a:spAutoFit/>
          </a:bodyPr>
          <a:lstStyle/>
          <a:p>
            <a:pPr algn="ctr"/>
            <a:r>
              <a:rPr lang="en-US" sz="2800" dirty="0">
                <a:solidFill>
                  <a:srgbClr val="167ECC"/>
                </a:solidFill>
                <a:latin typeface="Arial Black" panose="020B0A04020102020204" pitchFamily="34" charset="0"/>
              </a:rPr>
              <a:t>April 19, 2018</a:t>
            </a:r>
          </a:p>
          <a:p>
            <a:r>
              <a:rPr lang="en-US" sz="2800" dirty="0">
                <a:solidFill>
                  <a:srgbClr val="012F6C"/>
                </a:solidFill>
                <a:latin typeface="Arial Narrow" panose="020B0606020202030204" pitchFamily="34" charset="0"/>
              </a:rPr>
              <a:t>INFLUENCE WITHOUT AUTHORITY</a:t>
            </a:r>
          </a:p>
        </p:txBody>
      </p:sp>
      <p:grpSp>
        <p:nvGrpSpPr>
          <p:cNvPr id="4" name="Group 3">
            <a:extLst>
              <a:ext uri="{FF2B5EF4-FFF2-40B4-BE49-F238E27FC236}">
                <a16:creationId xmlns:a16="http://schemas.microsoft.com/office/drawing/2014/main" id="{6135A9E4-877B-4069-A8DF-17D1A22E0C06}"/>
              </a:ext>
            </a:extLst>
          </p:cNvPr>
          <p:cNvGrpSpPr/>
          <p:nvPr/>
        </p:nvGrpSpPr>
        <p:grpSpPr>
          <a:xfrm>
            <a:off x="176276" y="42519"/>
            <a:ext cx="8907072" cy="1720736"/>
            <a:chOff x="172961" y="42519"/>
            <a:chExt cx="8907072" cy="1720736"/>
          </a:xfrm>
        </p:grpSpPr>
        <p:sp>
          <p:nvSpPr>
            <p:cNvPr id="10" name="TextBox 9">
              <a:extLst>
                <a:ext uri="{FF2B5EF4-FFF2-40B4-BE49-F238E27FC236}">
                  <a16:creationId xmlns:a16="http://schemas.microsoft.com/office/drawing/2014/main" id="{F1CD53F0-A36E-4BAF-BEF0-FE82877B23FF}"/>
                </a:ext>
              </a:extLst>
            </p:cNvPr>
            <p:cNvSpPr txBox="1"/>
            <p:nvPr/>
          </p:nvSpPr>
          <p:spPr>
            <a:xfrm>
              <a:off x="6344348" y="432495"/>
              <a:ext cx="2735685" cy="954107"/>
            </a:xfrm>
            <a:prstGeom prst="rect">
              <a:avLst/>
            </a:prstGeom>
            <a:noFill/>
          </p:spPr>
          <p:txBody>
            <a:bodyPr wrap="none" rtlCol="0">
              <a:spAutoFit/>
            </a:bodyPr>
            <a:lstStyle/>
            <a:p>
              <a:r>
                <a:rPr lang="en-US" sz="2800" dirty="0">
                  <a:solidFill>
                    <a:srgbClr val="167ECC"/>
                  </a:solidFill>
                  <a:latin typeface="Arial Black" panose="020B0A04020102020204" pitchFamily="34" charset="0"/>
                </a:rPr>
                <a:t>Professional</a:t>
              </a:r>
            </a:p>
            <a:p>
              <a:r>
                <a:rPr lang="en-US" sz="2800" dirty="0">
                  <a:solidFill>
                    <a:srgbClr val="167ECC"/>
                  </a:solidFill>
                  <a:latin typeface="Arial Black" panose="020B0A04020102020204" pitchFamily="34" charset="0"/>
                </a:rPr>
                <a:t>Development</a:t>
              </a:r>
            </a:p>
          </p:txBody>
        </p:sp>
        <p:pic>
          <p:nvPicPr>
            <p:cNvPr id="3" name="Picture 2">
              <a:extLst>
                <a:ext uri="{FF2B5EF4-FFF2-40B4-BE49-F238E27FC236}">
                  <a16:creationId xmlns:a16="http://schemas.microsoft.com/office/drawing/2014/main" id="{24D48F0F-C369-4E6E-956B-E23EA4B7F5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961" y="42519"/>
              <a:ext cx="6080314" cy="1720736"/>
            </a:xfrm>
            <a:prstGeom prst="rect">
              <a:avLst/>
            </a:prstGeom>
          </p:spPr>
        </p:pic>
      </p:grpSp>
      <p:grpSp>
        <p:nvGrpSpPr>
          <p:cNvPr id="13" name="Group 12">
            <a:extLst>
              <a:ext uri="{FF2B5EF4-FFF2-40B4-BE49-F238E27FC236}">
                <a16:creationId xmlns:a16="http://schemas.microsoft.com/office/drawing/2014/main" id="{B4C8B6F9-5493-494C-BE45-7394EBEFCC7A}"/>
              </a:ext>
            </a:extLst>
          </p:cNvPr>
          <p:cNvGrpSpPr/>
          <p:nvPr/>
        </p:nvGrpSpPr>
        <p:grpSpPr>
          <a:xfrm>
            <a:off x="9174422" y="154132"/>
            <a:ext cx="2939360" cy="6468950"/>
            <a:chOff x="9174422" y="154132"/>
            <a:chExt cx="2939360" cy="6468950"/>
          </a:xfrm>
        </p:grpSpPr>
        <p:pic>
          <p:nvPicPr>
            <p:cNvPr id="7" name="Picture 6">
              <a:extLst>
                <a:ext uri="{FF2B5EF4-FFF2-40B4-BE49-F238E27FC236}">
                  <a16:creationId xmlns:a16="http://schemas.microsoft.com/office/drawing/2014/main" id="{D7763A85-5C51-4385-B283-2140230F6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342" y="5756269"/>
              <a:ext cx="2647521" cy="866813"/>
            </a:xfrm>
            <a:prstGeom prst="rect">
              <a:avLst/>
            </a:prstGeom>
          </p:spPr>
        </p:pic>
        <p:sp>
          <p:nvSpPr>
            <p:cNvPr id="11" name="TextBox 10">
              <a:extLst>
                <a:ext uri="{FF2B5EF4-FFF2-40B4-BE49-F238E27FC236}">
                  <a16:creationId xmlns:a16="http://schemas.microsoft.com/office/drawing/2014/main" id="{B34F5377-BF82-470A-B560-3C78FCBBE7D8}"/>
                </a:ext>
              </a:extLst>
            </p:cNvPr>
            <p:cNvSpPr txBox="1"/>
            <p:nvPr/>
          </p:nvSpPr>
          <p:spPr>
            <a:xfrm>
              <a:off x="9174422" y="154132"/>
              <a:ext cx="2939360" cy="5416868"/>
            </a:xfrm>
            <a:prstGeom prst="rect">
              <a:avLst/>
            </a:prstGeom>
            <a:noFill/>
          </p:spPr>
          <p:txBody>
            <a:bodyPr wrap="square" rtlCol="0">
              <a:spAutoFit/>
            </a:bodyPr>
            <a:lstStyle/>
            <a:p>
              <a:pPr algn="ctr"/>
              <a:r>
                <a:rPr lang="en-US" dirty="0">
                  <a:solidFill>
                    <a:srgbClr val="021A42"/>
                  </a:solidFill>
                  <a:latin typeface="Calibri" panose="020F0502020204030204" pitchFamily="34" charset="0"/>
                  <a:cs typeface="Calibri" panose="020F0502020204030204" pitchFamily="34" charset="0"/>
                </a:rPr>
                <a:t>This presentation was handcrafted at the </a:t>
              </a:r>
            </a:p>
            <a:p>
              <a:pPr algn="ctr"/>
              <a:r>
                <a:rPr lang="en-US" sz="2800" b="1" dirty="0">
                  <a:solidFill>
                    <a:srgbClr val="021A42"/>
                  </a:solidFill>
                  <a:latin typeface="Calibri" panose="020F0502020204030204" pitchFamily="34" charset="0"/>
                  <a:cs typeface="Calibri" panose="020F0502020204030204" pitchFamily="34" charset="0"/>
                </a:rPr>
                <a:t>WBTB</a:t>
              </a:r>
              <a:r>
                <a:rPr lang="en-US" b="1" dirty="0">
                  <a:solidFill>
                    <a:srgbClr val="021A42"/>
                  </a:solidFill>
                  <a:latin typeface="Calibri" panose="020F0502020204030204" pitchFamily="34" charset="0"/>
                  <a:cs typeface="Calibri" panose="020F0502020204030204" pitchFamily="34" charset="0"/>
                </a:rPr>
                <a:t> </a:t>
              </a:r>
            </a:p>
            <a:p>
              <a:pPr algn="ctr"/>
              <a:r>
                <a:rPr lang="en-US" b="1" dirty="0">
                  <a:solidFill>
                    <a:srgbClr val="021A42"/>
                  </a:solidFill>
                  <a:latin typeface="Calibri" panose="020F0502020204030204" pitchFamily="34" charset="0"/>
                  <a:cs typeface="Calibri" panose="020F0502020204030204" pitchFamily="34" charset="0"/>
                </a:rPr>
                <a:t>PowerPoint Propulsion Laboratory </a:t>
              </a:r>
              <a:r>
                <a:rPr lang="en-US" dirty="0">
                  <a:solidFill>
                    <a:srgbClr val="021A42"/>
                  </a:solidFill>
                  <a:latin typeface="Calibri" panose="020F0502020204030204" pitchFamily="34" charset="0"/>
                  <a:cs typeface="Calibri" panose="020F0502020204030204" pitchFamily="34" charset="0"/>
                </a:rPr>
                <a:t>in Canton, MI</a:t>
              </a:r>
            </a:p>
            <a:p>
              <a:pPr algn="ctr"/>
              <a:endParaRPr lang="en-US" sz="1400"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I said it. I meant it.</a:t>
              </a:r>
            </a:p>
            <a:p>
              <a:pPr algn="ctr"/>
              <a:r>
                <a:rPr lang="en-US" dirty="0">
                  <a:solidFill>
                    <a:srgbClr val="021A42"/>
                  </a:solidFill>
                  <a:latin typeface="Calibri" panose="020F0502020204030204" pitchFamily="34" charset="0"/>
                  <a:cs typeface="Calibri" panose="020F0502020204030204" pitchFamily="34" charset="0"/>
                </a:rPr>
                <a:t>I was there to represent it.</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dirty="0">
                  <a:solidFill>
                    <a:srgbClr val="021A42"/>
                  </a:solidFill>
                  <a:latin typeface="Calibri" panose="020F0502020204030204" pitchFamily="34" charset="0"/>
                  <a:cs typeface="Calibri" panose="020F0502020204030204" pitchFamily="34" charset="0"/>
                </a:rPr>
                <a:t>Feel free to use all this stuff.</a:t>
              </a:r>
            </a:p>
            <a:p>
              <a:pPr algn="ctr"/>
              <a:endParaRPr lang="en-US" dirty="0">
                <a:solidFill>
                  <a:srgbClr val="021A42"/>
                </a:solidFill>
                <a:latin typeface="Calibri" panose="020F0502020204030204" pitchFamily="34" charset="0"/>
                <a:cs typeface="Calibri" panose="020F0502020204030204" pitchFamily="34" charset="0"/>
              </a:endParaRPr>
            </a:p>
            <a:p>
              <a:r>
                <a:rPr lang="en-US" dirty="0">
                  <a:solidFill>
                    <a:srgbClr val="021A42"/>
                  </a:solidFill>
                  <a:latin typeface="Calibri" panose="020F0502020204030204" pitchFamily="34" charset="0"/>
                  <a:cs typeface="Calibri" panose="020F0502020204030204" pitchFamily="34" charset="0"/>
                </a:rPr>
                <a:t>If you would like me to come speak to your team or  facilitate a webinar for your organization, please reach out to me. It would be an honor.</a:t>
              </a:r>
            </a:p>
            <a:p>
              <a:pPr algn="ctr"/>
              <a:endParaRPr lang="en-US" dirty="0">
                <a:solidFill>
                  <a:srgbClr val="021A42"/>
                </a:solidFill>
                <a:latin typeface="Calibri" panose="020F0502020204030204" pitchFamily="34" charset="0"/>
                <a:cs typeface="Calibri" panose="020F0502020204030204" pitchFamily="34" charset="0"/>
              </a:endParaRPr>
            </a:p>
            <a:p>
              <a:pPr algn="ctr"/>
              <a:r>
                <a:rPr lang="en-US" sz="1600"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TBurke@WorkByTerryBurke.com</a:t>
              </a:r>
              <a:endParaRPr lang="en-US" sz="1600" dirty="0">
                <a:solidFill>
                  <a:schemeClr val="tx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862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6A881-5363-45DD-9D0B-F65642C7F2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676817">
            <a:off x="4967770" y="1427420"/>
            <a:ext cx="3213591" cy="4228409"/>
          </a:xfrm>
          <a:prstGeom prst="rect">
            <a:avLst/>
          </a:prstGeom>
          <a:effectLst>
            <a:outerShdw blurRad="50800" dist="152400" dir="2700000" algn="tl" rotWithShape="0">
              <a:prstClr val="black">
                <a:alpha val="40000"/>
              </a:prstClr>
            </a:outerShdw>
          </a:effectLst>
        </p:spPr>
      </p:pic>
      <p:sp>
        <p:nvSpPr>
          <p:cNvPr id="4" name="Right Triangle 3">
            <a:extLst>
              <a:ext uri="{FF2B5EF4-FFF2-40B4-BE49-F238E27FC236}">
                <a16:creationId xmlns:a16="http://schemas.microsoft.com/office/drawing/2014/main" id="{49C2F307-5D6D-4256-BA6E-AF54C7A5B2A3}"/>
              </a:ext>
            </a:extLst>
          </p:cNvPr>
          <p:cNvSpPr/>
          <p:nvPr/>
        </p:nvSpPr>
        <p:spPr>
          <a:xfrm rot="5400000">
            <a:off x="129257" y="-116004"/>
            <a:ext cx="2129054" cy="2361064"/>
          </a:xfrm>
          <a:prstGeom prst="rtTriangle">
            <a:avLst/>
          </a:prstGeom>
          <a:solidFill>
            <a:srgbClr val="F6D03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5" name="TextBox 4">
            <a:extLst>
              <a:ext uri="{FF2B5EF4-FFF2-40B4-BE49-F238E27FC236}">
                <a16:creationId xmlns:a16="http://schemas.microsoft.com/office/drawing/2014/main" id="{1B1C83EA-6F41-4F82-95F6-7FBCABA098E8}"/>
              </a:ext>
            </a:extLst>
          </p:cNvPr>
          <p:cNvSpPr txBox="1"/>
          <p:nvPr/>
        </p:nvSpPr>
        <p:spPr>
          <a:xfrm rot="19119962">
            <a:off x="-305523" y="132544"/>
            <a:ext cx="1911101" cy="954107"/>
          </a:xfrm>
          <a:prstGeom prst="rect">
            <a:avLst/>
          </a:prstGeom>
          <a:noFill/>
        </p:spPr>
        <p:txBody>
          <a:bodyPr wrap="none" rtlCol="0">
            <a:spAutoFit/>
          </a:bodyPr>
          <a:lstStyle/>
          <a:p>
            <a:pPr algn="ctr"/>
            <a:r>
              <a:rPr lang="en-US" sz="2800" dirty="0">
                <a:latin typeface="Comic Sans MS" panose="030F0702030302020204" pitchFamily="66" charset="0"/>
              </a:rPr>
              <a:t>My</a:t>
            </a:r>
          </a:p>
          <a:p>
            <a:pPr algn="ctr"/>
            <a:r>
              <a:rPr lang="en-US" sz="2800" dirty="0">
                <a:latin typeface="Comic Sans MS" panose="030F0702030302020204" pitchFamily="66" charset="0"/>
              </a:rPr>
              <a:t>OPINION</a:t>
            </a:r>
          </a:p>
        </p:txBody>
      </p:sp>
      <p:sp>
        <p:nvSpPr>
          <p:cNvPr id="6" name="TextBox 5">
            <a:extLst>
              <a:ext uri="{FF2B5EF4-FFF2-40B4-BE49-F238E27FC236}">
                <a16:creationId xmlns:a16="http://schemas.microsoft.com/office/drawing/2014/main" id="{A653F39A-C420-4403-8C88-A08A17E3F510}"/>
              </a:ext>
            </a:extLst>
          </p:cNvPr>
          <p:cNvSpPr txBox="1"/>
          <p:nvPr/>
        </p:nvSpPr>
        <p:spPr>
          <a:xfrm>
            <a:off x="423825" y="718782"/>
            <a:ext cx="4161429" cy="5447645"/>
          </a:xfrm>
          <a:prstGeom prst="rect">
            <a:avLst/>
          </a:prstGeom>
          <a:noFill/>
        </p:spPr>
        <p:txBody>
          <a:bodyPr wrap="square" rtlCol="0">
            <a:spAutoFit/>
          </a:bodyPr>
          <a:lstStyle/>
          <a:p>
            <a:pPr defTabSz="457200"/>
            <a:r>
              <a:rPr lang="en-US" sz="2400" dirty="0">
                <a:latin typeface="Comic Sans MS" panose="030F0702030302020204" pitchFamily="66" charset="0"/>
              </a:rPr>
              <a:t>			The good old  				days are gone</a:t>
            </a:r>
          </a:p>
          <a:p>
            <a:pPr defTabSz="457200"/>
            <a:endParaRPr lang="en-US" sz="1400" dirty="0">
              <a:latin typeface="Comic Sans MS" panose="030F0702030302020204" pitchFamily="66" charset="0"/>
            </a:endParaRPr>
          </a:p>
          <a:p>
            <a:pPr defTabSz="457200"/>
            <a:r>
              <a:rPr lang="en-US" sz="2400" dirty="0">
                <a:latin typeface="Comic Sans MS" panose="030F0702030302020204" pitchFamily="66" charset="0"/>
              </a:rPr>
              <a:t>Hierarchy creates </a:t>
            </a:r>
          </a:p>
          <a:p>
            <a:pPr defTabSz="457200"/>
            <a:r>
              <a:rPr lang="en-US" sz="2400" dirty="0">
                <a:latin typeface="Comic Sans MS" panose="030F0702030302020204" pitchFamily="66" charset="0"/>
              </a:rPr>
              <a:t>	</a:t>
            </a:r>
            <a:r>
              <a:rPr lang="en-US" sz="2800" b="1" dirty="0">
                <a:latin typeface="Comic Sans MS" panose="030F0702030302020204" pitchFamily="66" charset="0"/>
              </a:rPr>
              <a:t>dependency</a:t>
            </a:r>
          </a:p>
          <a:p>
            <a:pPr defTabSz="457200"/>
            <a:endParaRPr lang="en-US" sz="1400" dirty="0">
              <a:latin typeface="Comic Sans MS" panose="030F0702030302020204" pitchFamily="66" charset="0"/>
            </a:endParaRPr>
          </a:p>
          <a:p>
            <a:pPr defTabSz="457200"/>
            <a:r>
              <a:rPr lang="en-US" sz="2400" dirty="0">
                <a:latin typeface="Comic Sans MS" panose="030F0702030302020204" pitchFamily="66" charset="0"/>
              </a:rPr>
              <a:t>Authority breeds </a:t>
            </a:r>
          </a:p>
          <a:p>
            <a:pPr defTabSz="457200"/>
            <a:r>
              <a:rPr lang="en-US" sz="2400" dirty="0">
                <a:latin typeface="Comic Sans MS" panose="030F0702030302020204" pitchFamily="66" charset="0"/>
              </a:rPr>
              <a:t>	</a:t>
            </a:r>
            <a:r>
              <a:rPr lang="en-US" sz="2800" b="1" dirty="0">
                <a:latin typeface="Comic Sans MS" panose="030F0702030302020204" pitchFamily="66" charset="0"/>
              </a:rPr>
              <a:t>mediocrity</a:t>
            </a:r>
          </a:p>
          <a:p>
            <a:pPr defTabSz="457200"/>
            <a:endParaRPr lang="en-US" sz="2400" dirty="0">
              <a:latin typeface="Comic Sans MS" panose="030F0702030302020204" pitchFamily="66" charset="0"/>
            </a:endParaRPr>
          </a:p>
          <a:p>
            <a:pPr defTabSz="457200"/>
            <a:r>
              <a:rPr lang="en-US" sz="2400" dirty="0">
                <a:latin typeface="Comic Sans MS" panose="030F0702030302020204" pitchFamily="66" charset="0"/>
              </a:rPr>
              <a:t>Leading without formal </a:t>
            </a:r>
          </a:p>
          <a:p>
            <a:pPr defTabSz="457200"/>
            <a:r>
              <a:rPr lang="en-US" sz="2400" dirty="0">
                <a:latin typeface="Comic Sans MS" panose="030F0702030302020204" pitchFamily="66" charset="0"/>
              </a:rPr>
              <a:t>authority is a high skill </a:t>
            </a:r>
          </a:p>
          <a:p>
            <a:pPr defTabSz="457200"/>
            <a:endParaRPr lang="en-US" sz="2400" dirty="0">
              <a:latin typeface="Comic Sans MS" panose="030F0702030302020204" pitchFamily="66" charset="0"/>
            </a:endParaRPr>
          </a:p>
          <a:p>
            <a:pPr defTabSz="457200"/>
            <a:r>
              <a:rPr lang="en-US" sz="2400" dirty="0">
                <a:latin typeface="Comic Sans MS" panose="030F0702030302020204" pitchFamily="66" charset="0"/>
              </a:rPr>
              <a:t>Influence without authority supports mutual objectives and mutual respect</a:t>
            </a:r>
          </a:p>
        </p:txBody>
      </p:sp>
      <p:sp>
        <p:nvSpPr>
          <p:cNvPr id="7" name="TextBox 6">
            <a:extLst>
              <a:ext uri="{FF2B5EF4-FFF2-40B4-BE49-F238E27FC236}">
                <a16:creationId xmlns:a16="http://schemas.microsoft.com/office/drawing/2014/main" id="{20FFE281-A9B0-4F26-BDCA-19A59CB4B057}"/>
              </a:ext>
            </a:extLst>
          </p:cNvPr>
          <p:cNvSpPr txBox="1"/>
          <p:nvPr/>
        </p:nvSpPr>
        <p:spPr>
          <a:xfrm>
            <a:off x="4995826" y="5929289"/>
            <a:ext cx="3800475" cy="830997"/>
          </a:xfrm>
          <a:prstGeom prst="rect">
            <a:avLst/>
          </a:prstGeom>
          <a:noFill/>
        </p:spPr>
        <p:txBody>
          <a:bodyPr wrap="square" rtlCol="0">
            <a:spAutoFit/>
          </a:bodyPr>
          <a:lstStyle/>
          <a:p>
            <a:pPr algn="ctr"/>
            <a:r>
              <a:rPr lang="en-US" sz="2400" dirty="0">
                <a:solidFill>
                  <a:srgbClr val="CC382F"/>
                </a:solidFill>
              </a:rPr>
              <a:t>“As of now, I am in control here of the White House”</a:t>
            </a:r>
          </a:p>
        </p:txBody>
      </p:sp>
      <p:sp>
        <p:nvSpPr>
          <p:cNvPr id="8" name="TextBox 7">
            <a:extLst>
              <a:ext uri="{FF2B5EF4-FFF2-40B4-BE49-F238E27FC236}">
                <a16:creationId xmlns:a16="http://schemas.microsoft.com/office/drawing/2014/main" id="{0B260D4D-CD8F-4BA8-B88E-F7CE8D42F233}"/>
              </a:ext>
            </a:extLst>
          </p:cNvPr>
          <p:cNvSpPr txBox="1"/>
          <p:nvPr/>
        </p:nvSpPr>
        <p:spPr>
          <a:xfrm>
            <a:off x="6085441" y="322963"/>
            <a:ext cx="2324675" cy="830997"/>
          </a:xfrm>
          <a:prstGeom prst="rect">
            <a:avLst/>
          </a:prstGeom>
          <a:noFill/>
        </p:spPr>
        <p:txBody>
          <a:bodyPr wrap="none" rtlCol="0">
            <a:spAutoFit/>
          </a:bodyPr>
          <a:lstStyle/>
          <a:p>
            <a:pPr algn="ctr"/>
            <a:r>
              <a:rPr lang="en-US" sz="2400" dirty="0"/>
              <a:t>March 30, 1981</a:t>
            </a:r>
          </a:p>
          <a:p>
            <a:pPr algn="ctr"/>
            <a:r>
              <a:rPr lang="en-US" sz="2400" dirty="0"/>
              <a:t>Reagan Shot</a:t>
            </a:r>
          </a:p>
        </p:txBody>
      </p:sp>
    </p:spTree>
    <p:extLst>
      <p:ext uri="{BB962C8B-B14F-4D97-AF65-F5344CB8AC3E}">
        <p14:creationId xmlns:p14="http://schemas.microsoft.com/office/powerpoint/2010/main" val="394309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7AEBE3-E397-4CE1-A9EE-08D0AC4A4EA9}"/>
              </a:ext>
            </a:extLst>
          </p:cNvPr>
          <p:cNvSpPr/>
          <p:nvPr/>
        </p:nvSpPr>
        <p:spPr>
          <a:xfrm>
            <a:off x="13256" y="0"/>
            <a:ext cx="9144000" cy="6858000"/>
          </a:xfrm>
          <a:prstGeom prst="rect">
            <a:avLst/>
          </a:prstGeom>
          <a:solidFill>
            <a:srgbClr val="80CAA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 name="Rectangle 1">
            <a:extLst>
              <a:ext uri="{FF2B5EF4-FFF2-40B4-BE49-F238E27FC236}">
                <a16:creationId xmlns:a16="http://schemas.microsoft.com/office/drawing/2014/main" id="{31622B30-784F-4834-91F6-5468E4038E65}"/>
              </a:ext>
            </a:extLst>
          </p:cNvPr>
          <p:cNvSpPr/>
          <p:nvPr/>
        </p:nvSpPr>
        <p:spPr>
          <a:xfrm>
            <a:off x="4521144" y="428178"/>
            <a:ext cx="4513284" cy="6063198"/>
          </a:xfrm>
          <a:prstGeom prst="rect">
            <a:avLst/>
          </a:prstGeom>
        </p:spPr>
        <p:txBody>
          <a:bodyPr wrap="square">
            <a:spAutoFit/>
          </a:bodyPr>
          <a:lstStyle/>
          <a:p>
            <a:r>
              <a:rPr lang="en-US" sz="2800" dirty="0">
                <a:solidFill>
                  <a:schemeClr val="tx2"/>
                </a:solidFill>
                <a:latin typeface="Arial Narrow" panose="020B0606020202030204" pitchFamily="34" charset="0"/>
              </a:rPr>
              <a:t>In order to engage in a conversation about leadership, you have to assume you have no power, that you aren’t </a:t>
            </a:r>
            <a:r>
              <a:rPr lang="en-US" sz="2800" b="1" i="1" dirty="0">
                <a:solidFill>
                  <a:schemeClr val="tx2"/>
                </a:solidFill>
                <a:latin typeface="Arial Narrow" panose="020B0606020202030204" pitchFamily="34" charset="0"/>
              </a:rPr>
              <a:t>in charge</a:t>
            </a:r>
            <a:r>
              <a:rPr lang="en-US" sz="2800" dirty="0">
                <a:solidFill>
                  <a:schemeClr val="tx2"/>
                </a:solidFill>
                <a:latin typeface="Arial Narrow" panose="020B0606020202030204" pitchFamily="34" charset="0"/>
              </a:rPr>
              <a:t> of anything and that you can’t sanction those who are unwilling to do your bidding. </a:t>
            </a:r>
          </a:p>
          <a:p>
            <a:endParaRPr lang="en-US" sz="1200" dirty="0">
              <a:solidFill>
                <a:schemeClr val="tx2"/>
              </a:solidFill>
              <a:latin typeface="Arial Narrow" panose="020B0606020202030204" pitchFamily="34" charset="0"/>
            </a:endParaRPr>
          </a:p>
          <a:p>
            <a:r>
              <a:rPr lang="en-US" sz="2800" dirty="0">
                <a:solidFill>
                  <a:schemeClr val="tx2"/>
                </a:solidFill>
                <a:latin typeface="Arial Narrow" panose="020B0606020202030204" pitchFamily="34" charset="0"/>
              </a:rPr>
              <a:t>If, given this starting point, you can mobilize others and accomplish amazing things,   </a:t>
            </a:r>
            <a:r>
              <a:rPr lang="en-US" sz="2800" b="1" dirty="0">
                <a:solidFill>
                  <a:schemeClr val="tx2"/>
                </a:solidFill>
                <a:latin typeface="Arial Narrow" panose="020B0606020202030204" pitchFamily="34" charset="0"/>
              </a:rPr>
              <a:t>then you’re a leader</a:t>
            </a:r>
            <a:r>
              <a:rPr lang="en-US" sz="2800" dirty="0">
                <a:solidFill>
                  <a:schemeClr val="tx2"/>
                </a:solidFill>
                <a:latin typeface="Arial Narrow" panose="020B0606020202030204" pitchFamily="34" charset="0"/>
              </a:rPr>
              <a:t>. </a:t>
            </a:r>
          </a:p>
          <a:p>
            <a:endParaRPr lang="en-US" sz="1200" dirty="0">
              <a:solidFill>
                <a:schemeClr val="tx2"/>
              </a:solidFill>
              <a:latin typeface="Arial Narrow" panose="020B0606020202030204" pitchFamily="34" charset="0"/>
            </a:endParaRPr>
          </a:p>
          <a:p>
            <a:r>
              <a:rPr lang="en-US" sz="2800" dirty="0">
                <a:solidFill>
                  <a:schemeClr val="tx2"/>
                </a:solidFill>
                <a:latin typeface="Arial Narrow" panose="020B0606020202030204" pitchFamily="34" charset="0"/>
              </a:rPr>
              <a:t>If you can’t, well then,          you’re a bureaucrat.</a:t>
            </a:r>
          </a:p>
        </p:txBody>
      </p:sp>
      <p:pic>
        <p:nvPicPr>
          <p:cNvPr id="6" name="Picture 5">
            <a:extLst>
              <a:ext uri="{FF2B5EF4-FFF2-40B4-BE49-F238E27FC236}">
                <a16:creationId xmlns:a16="http://schemas.microsoft.com/office/drawing/2014/main" id="{F8DDC8C0-B7FD-4FD0-B6C7-5AD7FEBB8D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6525">
            <a:off x="464736" y="1182848"/>
            <a:ext cx="3583458" cy="4708665"/>
          </a:xfrm>
          <a:prstGeom prst="rect">
            <a:avLst/>
          </a:prstGeom>
          <a:effectLst>
            <a:outerShdw blurRad="50800" dist="152400" dir="2700000" algn="tl" rotWithShape="0">
              <a:prstClr val="black">
                <a:alpha val="40000"/>
              </a:prstClr>
            </a:outerShdw>
          </a:effectLst>
        </p:spPr>
      </p:pic>
      <p:sp>
        <p:nvSpPr>
          <p:cNvPr id="8" name="TextBox 7">
            <a:extLst>
              <a:ext uri="{FF2B5EF4-FFF2-40B4-BE49-F238E27FC236}">
                <a16:creationId xmlns:a16="http://schemas.microsoft.com/office/drawing/2014/main" id="{067AC71F-E1DD-4E6A-A2B2-16369B44E752}"/>
              </a:ext>
            </a:extLst>
          </p:cNvPr>
          <p:cNvSpPr txBox="1"/>
          <p:nvPr/>
        </p:nvSpPr>
        <p:spPr>
          <a:xfrm>
            <a:off x="3957584" y="61554"/>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9E71645A-D4CC-4587-9BF7-3C5AA8DA750C}"/>
              </a:ext>
            </a:extLst>
          </p:cNvPr>
          <p:cNvSpPr txBox="1"/>
          <p:nvPr/>
        </p:nvSpPr>
        <p:spPr>
          <a:xfrm>
            <a:off x="8049402" y="5384400"/>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
        <p:nvSpPr>
          <p:cNvPr id="10" name="TextBox 9">
            <a:extLst>
              <a:ext uri="{FF2B5EF4-FFF2-40B4-BE49-F238E27FC236}">
                <a16:creationId xmlns:a16="http://schemas.microsoft.com/office/drawing/2014/main" id="{5BB5DB09-8BC0-4D5A-A798-D6ABFBBC402B}"/>
              </a:ext>
            </a:extLst>
          </p:cNvPr>
          <p:cNvSpPr txBox="1"/>
          <p:nvPr/>
        </p:nvSpPr>
        <p:spPr>
          <a:xfrm>
            <a:off x="217972" y="6353896"/>
            <a:ext cx="1228299" cy="369332"/>
          </a:xfrm>
          <a:prstGeom prst="rect">
            <a:avLst/>
          </a:prstGeom>
          <a:noFill/>
        </p:spPr>
        <p:txBody>
          <a:bodyPr wrap="square" rtlCol="0">
            <a:spAutoFit/>
          </a:bodyPr>
          <a:lstStyle/>
          <a:p>
            <a:r>
              <a:rPr lang="en-US" dirty="0">
                <a:solidFill>
                  <a:schemeClr val="tx2"/>
                </a:solidFill>
              </a:rPr>
              <a:t>May 2013</a:t>
            </a:r>
          </a:p>
        </p:txBody>
      </p:sp>
    </p:spTree>
    <p:extLst>
      <p:ext uri="{BB962C8B-B14F-4D97-AF65-F5344CB8AC3E}">
        <p14:creationId xmlns:p14="http://schemas.microsoft.com/office/powerpoint/2010/main" val="2421100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6739D4-76A2-4B5E-A25B-0D6913B22F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253" y="1"/>
            <a:ext cx="9144000" cy="5102087"/>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99641"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 name="TextBox 10">
            <a:extLst>
              <a:ext uri="{FF2B5EF4-FFF2-40B4-BE49-F238E27FC236}">
                <a16:creationId xmlns:a16="http://schemas.microsoft.com/office/drawing/2014/main" id="{F4CB441D-DE30-4307-8CFA-19BFF130CE46}"/>
              </a:ext>
            </a:extLst>
          </p:cNvPr>
          <p:cNvSpPr txBox="1"/>
          <p:nvPr/>
        </p:nvSpPr>
        <p:spPr>
          <a:xfrm>
            <a:off x="371063" y="198783"/>
            <a:ext cx="6272871" cy="769441"/>
          </a:xfrm>
          <a:prstGeom prst="rect">
            <a:avLst/>
          </a:prstGeom>
          <a:noFill/>
        </p:spPr>
        <p:txBody>
          <a:bodyPr wrap="none" rtlCol="0">
            <a:spAutoFit/>
          </a:bodyPr>
          <a:lstStyle/>
          <a:p>
            <a:r>
              <a:rPr lang="en-US" sz="4400" dirty="0"/>
              <a:t>Leadership is a VERB…</a:t>
            </a:r>
          </a:p>
        </p:txBody>
      </p:sp>
      <p:sp>
        <p:nvSpPr>
          <p:cNvPr id="7" name="TextBox 6">
            <a:extLst>
              <a:ext uri="{FF2B5EF4-FFF2-40B4-BE49-F238E27FC236}">
                <a16:creationId xmlns:a16="http://schemas.microsoft.com/office/drawing/2014/main" id="{9D1FD634-AA9A-4487-930A-B998FB7DC975}"/>
              </a:ext>
            </a:extLst>
          </p:cNvPr>
          <p:cNvSpPr txBox="1"/>
          <p:nvPr/>
        </p:nvSpPr>
        <p:spPr>
          <a:xfrm>
            <a:off x="7185232" y="4094303"/>
            <a:ext cx="1848598" cy="757130"/>
          </a:xfrm>
          <a:prstGeom prst="rect">
            <a:avLst/>
          </a:prstGeom>
          <a:noFill/>
        </p:spPr>
        <p:txBody>
          <a:bodyPr wrap="square" rtlCol="0">
            <a:spAutoFit/>
          </a:bodyPr>
          <a:lstStyle/>
          <a:p>
            <a:pPr algn="ctr">
              <a:lnSpc>
                <a:spcPct val="80000"/>
              </a:lnSpc>
            </a:pPr>
            <a:r>
              <a:rPr lang="en-US" dirty="0">
                <a:solidFill>
                  <a:schemeClr val="bg1"/>
                </a:solidFill>
                <a:effectLst>
                  <a:outerShdw blurRad="38100" dist="38100" dir="2700000" algn="tl">
                    <a:srgbClr val="000000">
                      <a:alpha val="43137"/>
                    </a:srgbClr>
                  </a:outerShdw>
                </a:effectLst>
              </a:rPr>
              <a:t>As defined in James Hunter’s THE SERVANT</a:t>
            </a:r>
          </a:p>
        </p:txBody>
      </p:sp>
      <p:sp>
        <p:nvSpPr>
          <p:cNvPr id="12" name="Rectangle 11">
            <a:extLst>
              <a:ext uri="{FF2B5EF4-FFF2-40B4-BE49-F238E27FC236}">
                <a16:creationId xmlns:a16="http://schemas.microsoft.com/office/drawing/2014/main" id="{3613DFC7-5332-4AC2-94CD-FC3FC928079D}"/>
              </a:ext>
            </a:extLst>
          </p:cNvPr>
          <p:cNvSpPr/>
          <p:nvPr/>
        </p:nvSpPr>
        <p:spPr>
          <a:xfrm>
            <a:off x="13253" y="4862451"/>
            <a:ext cx="9144000" cy="1995934"/>
          </a:xfrm>
          <a:prstGeom prst="rect">
            <a:avLst/>
          </a:prstGeom>
          <a:solidFill>
            <a:srgbClr val="C6B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2" y="4926037"/>
            <a:ext cx="9143999" cy="1815882"/>
          </a:xfrm>
          <a:prstGeom prst="rect">
            <a:avLst/>
          </a:prstGeom>
          <a:noFill/>
        </p:spPr>
        <p:txBody>
          <a:bodyPr wrap="square" rtlCol="0">
            <a:spAutoFit/>
          </a:bodyPr>
          <a:lstStyle/>
          <a:p>
            <a:pPr algn="ctr"/>
            <a:r>
              <a:rPr lang="is-IS" sz="2800" dirty="0">
                <a:ln w="12700">
                  <a:noFill/>
                  <a:prstDash val="solid"/>
                </a:ln>
                <a:effectLst>
                  <a:outerShdw blurRad="41275" dist="20320" dir="1800000" algn="tl" rotWithShape="0">
                    <a:srgbClr val="000000">
                      <a:alpha val="40000"/>
                    </a:srgbClr>
                  </a:outerShdw>
                </a:effectLst>
                <a:latin typeface="Comic Sans MS" panose="030F0702030302020204" pitchFamily="66" charset="0"/>
              </a:rPr>
              <a:t>THE SKILL OF INFLUENCING PEOPLE TO WORK ENTHUSIASTICALLY TOWARDS GOALS, IDENTIFIED AS BEING FOR THE COMMON GOOD, WITH CHARACTER THAT INSPIRES CONFIDENCE</a:t>
            </a:r>
            <a:endParaRPr lang="en-US" sz="2800" dirty="0">
              <a:ln w="12700">
                <a:noFill/>
                <a:prstDash val="solid"/>
              </a:ln>
              <a:effectLst>
                <a:outerShdw blurRad="41275" dist="20320" dir="1800000" algn="tl" rotWithShape="0">
                  <a:srgbClr val="000000">
                    <a:alpha val="40000"/>
                  </a:srgbClr>
                </a:outerShdw>
              </a:effectLst>
              <a:latin typeface="Comic Sans MS" panose="030F0702030302020204" pitchFamily="66" charset="0"/>
            </a:endParaRPr>
          </a:p>
        </p:txBody>
      </p:sp>
    </p:spTree>
    <p:extLst>
      <p:ext uri="{BB962C8B-B14F-4D97-AF65-F5344CB8AC3E}">
        <p14:creationId xmlns:p14="http://schemas.microsoft.com/office/powerpoint/2010/main" val="308849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26036"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917474" y="6087560"/>
            <a:ext cx="4166972" cy="61555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Your Vision and Goal</a:t>
            </a:r>
            <a:r>
              <a:rPr lang="en-US" sz="2000" dirty="0">
                <a:solidFill>
                  <a:schemeClr val="tx2"/>
                </a:solidFill>
                <a:latin typeface="MV Boli" panose="02000500030200090000" pitchFamily="2" charset="0"/>
                <a:cs typeface="MV Boli" panose="02000500030200090000" pitchFamily="2" charset="0"/>
              </a:rPr>
              <a:t>  </a:t>
            </a:r>
          </a:p>
          <a:p>
            <a:pPr>
              <a:lnSpc>
                <a:spcPct val="85000"/>
              </a:lnSpc>
            </a:pPr>
            <a:r>
              <a:rPr lang="en-US" sz="2000" dirty="0">
                <a:solidFill>
                  <a:schemeClr val="tx2">
                    <a:lumMod val="75000"/>
                    <a:lumOff val="25000"/>
                  </a:schemeClr>
                </a:solidFill>
              </a:rPr>
              <a:t>What’s your WHY - Start with WHY</a:t>
            </a:r>
          </a:p>
        </p:txBody>
      </p:sp>
      <p:sp>
        <p:nvSpPr>
          <p:cNvPr id="8" name="TextBox 7"/>
          <p:cNvSpPr txBox="1"/>
          <p:nvPr/>
        </p:nvSpPr>
        <p:spPr>
          <a:xfrm>
            <a:off x="4917474" y="5317119"/>
            <a:ext cx="3946733" cy="61555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Where do I fit in?  </a:t>
            </a:r>
          </a:p>
          <a:p>
            <a:pPr>
              <a:lnSpc>
                <a:spcPct val="85000"/>
              </a:lnSpc>
            </a:pPr>
            <a:r>
              <a:rPr lang="en-US" sz="2000" dirty="0">
                <a:solidFill>
                  <a:schemeClr val="tx2">
                    <a:lumMod val="75000"/>
                    <a:lumOff val="25000"/>
                  </a:schemeClr>
                </a:solidFill>
              </a:rPr>
              <a:t>Why do I care about the vision?</a:t>
            </a:r>
          </a:p>
        </p:txBody>
      </p:sp>
      <p:sp>
        <p:nvSpPr>
          <p:cNvPr id="9" name="TextBox 8"/>
          <p:cNvSpPr txBox="1"/>
          <p:nvPr/>
        </p:nvSpPr>
        <p:spPr>
          <a:xfrm>
            <a:off x="4917474" y="4238901"/>
            <a:ext cx="2587833" cy="87716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What can I do? </a:t>
            </a:r>
          </a:p>
          <a:p>
            <a:pPr>
              <a:lnSpc>
                <a:spcPct val="85000"/>
              </a:lnSpc>
            </a:pPr>
            <a:r>
              <a:rPr lang="en-US" sz="2000" dirty="0">
                <a:solidFill>
                  <a:schemeClr val="tx2">
                    <a:lumMod val="75000"/>
                    <a:lumOff val="25000"/>
                  </a:schemeClr>
                </a:solidFill>
              </a:rPr>
              <a:t>What specifically are you asking of me?</a:t>
            </a:r>
          </a:p>
        </p:txBody>
      </p:sp>
      <p:sp>
        <p:nvSpPr>
          <p:cNvPr id="10" name="TextBox 9"/>
          <p:cNvSpPr txBox="1"/>
          <p:nvPr/>
        </p:nvSpPr>
        <p:spPr>
          <a:xfrm>
            <a:off x="4917473" y="3468460"/>
            <a:ext cx="3352798" cy="61555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What’s in it for me?  </a:t>
            </a:r>
          </a:p>
          <a:p>
            <a:pPr>
              <a:lnSpc>
                <a:spcPct val="85000"/>
              </a:lnSpc>
            </a:pPr>
            <a:r>
              <a:rPr lang="en-US" sz="2000" dirty="0">
                <a:solidFill>
                  <a:schemeClr val="tx2">
                    <a:lumMod val="75000"/>
                    <a:lumOff val="25000"/>
                  </a:schemeClr>
                </a:solidFill>
              </a:rPr>
              <a:t>Why am I motivated?</a:t>
            </a:r>
          </a:p>
        </p:txBody>
      </p:sp>
      <p:sp>
        <p:nvSpPr>
          <p:cNvPr id="11" name="TextBox 10"/>
          <p:cNvSpPr txBox="1"/>
          <p:nvPr/>
        </p:nvSpPr>
        <p:spPr>
          <a:xfrm>
            <a:off x="4917474" y="2390242"/>
            <a:ext cx="3295649" cy="87716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How do I keep going?  </a:t>
            </a:r>
          </a:p>
          <a:p>
            <a:pPr>
              <a:lnSpc>
                <a:spcPct val="85000"/>
              </a:lnSpc>
            </a:pPr>
            <a:r>
              <a:rPr lang="en-US" sz="2000" dirty="0">
                <a:solidFill>
                  <a:schemeClr val="tx2">
                    <a:lumMod val="75000"/>
                    <a:lumOff val="25000"/>
                  </a:schemeClr>
                </a:solidFill>
              </a:rPr>
              <a:t>What renews and invigorates my motivation?</a:t>
            </a:r>
          </a:p>
        </p:txBody>
      </p:sp>
      <p:sp>
        <p:nvSpPr>
          <p:cNvPr id="12" name="TextBox 11"/>
          <p:cNvSpPr txBox="1"/>
          <p:nvPr/>
        </p:nvSpPr>
        <p:spPr>
          <a:xfrm>
            <a:off x="4917474" y="1312024"/>
            <a:ext cx="3781633" cy="877163"/>
          </a:xfrm>
          <a:prstGeom prst="rect">
            <a:avLst/>
          </a:prstGeom>
          <a:noFill/>
        </p:spPr>
        <p:txBody>
          <a:bodyPr wrap="square" rtlCol="0">
            <a:spAutoFit/>
          </a:bodyPr>
          <a:lstStyle/>
          <a:p>
            <a:pPr>
              <a:lnSpc>
                <a:spcPct val="85000"/>
              </a:lnSpc>
            </a:pPr>
            <a:r>
              <a:rPr lang="en-US" sz="2000" b="1" dirty="0">
                <a:solidFill>
                  <a:schemeClr val="tx2"/>
                </a:solidFill>
                <a:latin typeface="MV Boli" panose="02000500030200090000" pitchFamily="2" charset="0"/>
                <a:cs typeface="MV Boli" panose="02000500030200090000" pitchFamily="2" charset="0"/>
              </a:rPr>
              <a:t>How can I lead? </a:t>
            </a:r>
          </a:p>
          <a:p>
            <a:pPr>
              <a:lnSpc>
                <a:spcPct val="85000"/>
              </a:lnSpc>
            </a:pPr>
            <a:r>
              <a:rPr lang="en-US" sz="2000" dirty="0">
                <a:solidFill>
                  <a:schemeClr val="tx2">
                    <a:lumMod val="75000"/>
                    <a:lumOff val="25000"/>
                  </a:schemeClr>
                </a:solidFill>
              </a:rPr>
              <a:t>How can I become and advocate and influence others?</a:t>
            </a:r>
          </a:p>
        </p:txBody>
      </p:sp>
      <p:sp>
        <p:nvSpPr>
          <p:cNvPr id="3" name="Rectangle 2">
            <a:extLst>
              <a:ext uri="{FF2B5EF4-FFF2-40B4-BE49-F238E27FC236}">
                <a16:creationId xmlns:a16="http://schemas.microsoft.com/office/drawing/2014/main" id="{70965031-A108-4A39-A597-570CBB8FB3B5}"/>
              </a:ext>
            </a:extLst>
          </p:cNvPr>
          <p:cNvSpPr/>
          <p:nvPr/>
        </p:nvSpPr>
        <p:spPr>
          <a:xfrm>
            <a:off x="-26503" y="0"/>
            <a:ext cx="45830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174369" y="87886"/>
            <a:ext cx="4181270" cy="1569660"/>
          </a:xfrm>
          <a:prstGeom prst="rect">
            <a:avLst/>
          </a:prstGeom>
          <a:noFill/>
        </p:spPr>
        <p:txBody>
          <a:bodyPr wrap="square" rtlCol="0">
            <a:spAutoFit/>
          </a:bodyPr>
          <a:lstStyle/>
          <a:p>
            <a:pPr algn="ctr"/>
            <a:r>
              <a:rPr lang="en-US" sz="2400" b="1" dirty="0">
                <a:solidFill>
                  <a:schemeClr val="tx2"/>
                </a:solidFill>
              </a:rPr>
              <a:t>IWA </a:t>
            </a:r>
            <a:r>
              <a:rPr lang="en-US" sz="2400" dirty="0">
                <a:solidFill>
                  <a:schemeClr val="tx2"/>
                </a:solidFill>
              </a:rPr>
              <a:t>MEANS MEETING THE </a:t>
            </a:r>
          </a:p>
          <a:p>
            <a:pPr algn="ctr"/>
            <a:r>
              <a:rPr lang="en-US" sz="2400" dirty="0">
                <a:solidFill>
                  <a:schemeClr val="tx2"/>
                </a:solidFill>
              </a:rPr>
              <a:t>LEGITIMATE NEEDS OF PEOPLE YOU’D LIKE TO WORK WITH YOU</a:t>
            </a:r>
          </a:p>
        </p:txBody>
      </p:sp>
      <p:pic>
        <p:nvPicPr>
          <p:cNvPr id="13" name="Picture 12">
            <a:extLst>
              <a:ext uri="{FF2B5EF4-FFF2-40B4-BE49-F238E27FC236}">
                <a16:creationId xmlns:a16="http://schemas.microsoft.com/office/drawing/2014/main" id="{CB60A605-5F85-4B97-82C0-35863007C4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503" y="1635263"/>
            <a:ext cx="4583017" cy="3008819"/>
          </a:xfrm>
          <a:prstGeom prst="rect">
            <a:avLst/>
          </a:prstGeom>
        </p:spPr>
      </p:pic>
      <p:sp>
        <p:nvSpPr>
          <p:cNvPr id="14" name="TextBox 13">
            <a:extLst>
              <a:ext uri="{FF2B5EF4-FFF2-40B4-BE49-F238E27FC236}">
                <a16:creationId xmlns:a16="http://schemas.microsoft.com/office/drawing/2014/main" id="{470D9BB3-816E-4760-9695-081367A743BA}"/>
              </a:ext>
            </a:extLst>
          </p:cNvPr>
          <p:cNvSpPr txBox="1"/>
          <p:nvPr/>
        </p:nvSpPr>
        <p:spPr>
          <a:xfrm>
            <a:off x="56122" y="4656804"/>
            <a:ext cx="4417764" cy="2123658"/>
          </a:xfrm>
          <a:prstGeom prst="rect">
            <a:avLst/>
          </a:prstGeom>
          <a:noFill/>
        </p:spPr>
        <p:txBody>
          <a:bodyPr wrap="square" rtlCol="0">
            <a:spAutoFit/>
          </a:bodyPr>
          <a:lstStyle/>
          <a:p>
            <a:pPr algn="ctr"/>
            <a:r>
              <a:rPr lang="en-US" sz="2400" dirty="0">
                <a:solidFill>
                  <a:schemeClr val="tx2"/>
                </a:solidFill>
              </a:rPr>
              <a:t>CREATE A TEAM OF ALL LEADERS WITH DIFFERENT RESPONSIBILITES</a:t>
            </a:r>
          </a:p>
          <a:p>
            <a:pPr algn="ctr"/>
            <a:endParaRPr lang="en-US" sz="1200" dirty="0">
              <a:solidFill>
                <a:schemeClr val="tx2"/>
              </a:solidFill>
            </a:endParaRPr>
          </a:p>
          <a:p>
            <a:pPr algn="ctr"/>
            <a:r>
              <a:rPr lang="en-US" sz="2400" dirty="0">
                <a:solidFill>
                  <a:schemeClr val="tx2"/>
                </a:solidFill>
              </a:rPr>
              <a:t>YOU ARE CAPTAIN AMERICA</a:t>
            </a:r>
          </a:p>
          <a:p>
            <a:pPr algn="ctr"/>
            <a:r>
              <a:rPr lang="en-US" sz="2400" b="1" i="1" dirty="0">
                <a:solidFill>
                  <a:schemeClr val="tx2"/>
                </a:solidFill>
              </a:rPr>
              <a:t>FIRST AMONG EQUALS</a:t>
            </a:r>
          </a:p>
        </p:txBody>
      </p:sp>
      <p:sp>
        <p:nvSpPr>
          <p:cNvPr id="6" name="Rectangle 5">
            <a:extLst>
              <a:ext uri="{FF2B5EF4-FFF2-40B4-BE49-F238E27FC236}">
                <a16:creationId xmlns:a16="http://schemas.microsoft.com/office/drawing/2014/main" id="{4DF3E87E-2C1B-434D-8350-5F7479179F93}"/>
              </a:ext>
            </a:extLst>
          </p:cNvPr>
          <p:cNvSpPr/>
          <p:nvPr/>
        </p:nvSpPr>
        <p:spPr>
          <a:xfrm>
            <a:off x="4655666" y="28445"/>
            <a:ext cx="4384713" cy="1200329"/>
          </a:xfrm>
          <a:prstGeom prst="rect">
            <a:avLst/>
          </a:prstGeom>
        </p:spPr>
        <p:txBody>
          <a:bodyPr wrap="square">
            <a:spAutoFit/>
          </a:bodyPr>
          <a:lstStyle/>
          <a:p>
            <a:pPr algn="ctr"/>
            <a:r>
              <a:rPr lang="en-US" sz="2400" dirty="0">
                <a:solidFill>
                  <a:schemeClr val="tx2"/>
                </a:solidFill>
              </a:rPr>
              <a:t>Make sure your </a:t>
            </a:r>
            <a:r>
              <a:rPr lang="en-US" sz="2400" b="1" dirty="0">
                <a:solidFill>
                  <a:schemeClr val="tx2"/>
                </a:solidFill>
              </a:rPr>
              <a:t>AVENGERS</a:t>
            </a:r>
            <a:r>
              <a:rPr lang="en-US" sz="2400" dirty="0">
                <a:solidFill>
                  <a:schemeClr val="tx2"/>
                </a:solidFill>
              </a:rPr>
              <a:t> </a:t>
            </a:r>
          </a:p>
          <a:p>
            <a:pPr algn="ctr"/>
            <a:r>
              <a:rPr lang="en-US" sz="2400" dirty="0">
                <a:solidFill>
                  <a:schemeClr val="tx2"/>
                </a:solidFill>
              </a:rPr>
              <a:t>have everything they need to be successful and win</a:t>
            </a:r>
          </a:p>
        </p:txBody>
      </p:sp>
    </p:spTree>
    <p:extLst>
      <p:ext uri="{BB962C8B-B14F-4D97-AF65-F5344CB8AC3E}">
        <p14:creationId xmlns:p14="http://schemas.microsoft.com/office/powerpoint/2010/main" val="2859631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F27A2E2-E763-4825-BFA4-2627ABED7452}"/>
              </a:ext>
            </a:extLst>
          </p:cNvPr>
          <p:cNvSpPr/>
          <p:nvPr/>
        </p:nvSpPr>
        <p:spPr>
          <a:xfrm>
            <a:off x="3315" y="0"/>
            <a:ext cx="9144000" cy="6858000"/>
          </a:xfrm>
          <a:prstGeom prst="rect">
            <a:avLst/>
          </a:prstGeom>
          <a:solidFill>
            <a:schemeClr val="tx2">
              <a:lumMod val="50000"/>
              <a:lumOff val="50000"/>
              <a:alpha val="21000"/>
            </a:schemeClr>
          </a:solidFill>
          <a:ln w="19050">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38" name="Rectangle 37">
            <a:extLst>
              <a:ext uri="{FF2B5EF4-FFF2-40B4-BE49-F238E27FC236}">
                <a16:creationId xmlns:a16="http://schemas.microsoft.com/office/drawing/2014/main" id="{82D17B85-90FC-4CE2-AB05-B2D982BC0D5F}"/>
              </a:ext>
            </a:extLst>
          </p:cNvPr>
          <p:cNvSpPr/>
          <p:nvPr/>
        </p:nvSpPr>
        <p:spPr>
          <a:xfrm>
            <a:off x="3315" y="3542771"/>
            <a:ext cx="9144000" cy="2366710"/>
          </a:xfrm>
          <a:prstGeom prst="rect">
            <a:avLst/>
          </a:prstGeom>
          <a:solidFill>
            <a:srgbClr val="BDC97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17" name="Rectangle 16">
            <a:extLst>
              <a:ext uri="{FF2B5EF4-FFF2-40B4-BE49-F238E27FC236}">
                <a16:creationId xmlns:a16="http://schemas.microsoft.com/office/drawing/2014/main" id="{8B040A45-135E-49D4-BEB0-D061FD88E64A}"/>
              </a:ext>
            </a:extLst>
          </p:cNvPr>
          <p:cNvSpPr/>
          <p:nvPr/>
        </p:nvSpPr>
        <p:spPr>
          <a:xfrm>
            <a:off x="3315" y="1246303"/>
            <a:ext cx="9144000" cy="2315762"/>
          </a:xfrm>
          <a:prstGeom prst="rect">
            <a:avLst/>
          </a:prstGeom>
          <a:solidFill>
            <a:srgbClr val="92CDC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20887"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236069" y="113473"/>
            <a:ext cx="6683414" cy="1077218"/>
          </a:xfrm>
          <a:prstGeom prst="rect">
            <a:avLst/>
          </a:prstGeom>
          <a:noFill/>
        </p:spPr>
        <p:txBody>
          <a:bodyPr wrap="square" rtlCol="0">
            <a:spAutoFit/>
          </a:bodyPr>
          <a:lstStyle/>
          <a:p>
            <a:pPr algn="ctr"/>
            <a:r>
              <a:rPr lang="en-US" sz="3200" b="1" dirty="0">
                <a:solidFill>
                  <a:schemeClr val="tx2"/>
                </a:solidFill>
              </a:rPr>
              <a:t>THE DNA OF A RELATIONSHIP COMES DOWN TO KNOWING…</a:t>
            </a:r>
          </a:p>
        </p:txBody>
      </p:sp>
      <p:sp>
        <p:nvSpPr>
          <p:cNvPr id="15" name="TextBox 14"/>
          <p:cNvSpPr txBox="1"/>
          <p:nvPr/>
        </p:nvSpPr>
        <p:spPr>
          <a:xfrm>
            <a:off x="6879542" y="4449043"/>
            <a:ext cx="1831039" cy="884473"/>
          </a:xfrm>
          <a:prstGeom prst="rect">
            <a:avLst/>
          </a:prstGeom>
          <a:noFill/>
        </p:spPr>
        <p:txBody>
          <a:bodyPr wrap="square" rtlCol="0">
            <a:spAutoFit/>
          </a:bodyPr>
          <a:lstStyle/>
          <a:p>
            <a:pPr algn="ctr">
              <a:lnSpc>
                <a:spcPct val="78000"/>
              </a:lnSpc>
            </a:pPr>
            <a:r>
              <a:rPr lang="en-US" sz="2200" b="1" dirty="0">
                <a:solidFill>
                  <a:schemeClr val="bg1"/>
                </a:solidFill>
              </a:rPr>
              <a:t>Something Bigger </a:t>
            </a:r>
          </a:p>
          <a:p>
            <a:pPr algn="ctr">
              <a:lnSpc>
                <a:spcPct val="78000"/>
              </a:lnSpc>
            </a:pPr>
            <a:r>
              <a:rPr lang="en-US" sz="2200" b="1" dirty="0">
                <a:solidFill>
                  <a:schemeClr val="bg1"/>
                </a:solidFill>
              </a:rPr>
              <a:t>than Me</a:t>
            </a:r>
          </a:p>
        </p:txBody>
      </p:sp>
      <p:sp>
        <p:nvSpPr>
          <p:cNvPr id="8" name="Rectangle 7">
            <a:extLst>
              <a:ext uri="{FF2B5EF4-FFF2-40B4-BE49-F238E27FC236}">
                <a16:creationId xmlns:a16="http://schemas.microsoft.com/office/drawing/2014/main" id="{A877CC01-0E6F-4D0C-8156-8E4880C0EE22}"/>
              </a:ext>
            </a:extLst>
          </p:cNvPr>
          <p:cNvSpPr/>
          <p:nvPr/>
        </p:nvSpPr>
        <p:spPr>
          <a:xfrm>
            <a:off x="2739060" y="1440127"/>
            <a:ext cx="3660940" cy="461665"/>
          </a:xfrm>
          <a:prstGeom prst="rect">
            <a:avLst/>
          </a:prstGeom>
        </p:spPr>
        <p:txBody>
          <a:bodyPr wrap="square">
            <a:spAutoFit/>
          </a:bodyPr>
          <a:lstStyle/>
          <a:p>
            <a:pPr lvl="0" algn="ctr"/>
            <a:r>
              <a:rPr lang="en-US" sz="2400" b="1" dirty="0">
                <a:solidFill>
                  <a:srgbClr val="002960"/>
                </a:solidFill>
                <a:latin typeface="MV Boli" panose="02000500030200090000" pitchFamily="2" charset="0"/>
                <a:cs typeface="MV Boli" panose="02000500030200090000" pitchFamily="2" charset="0"/>
              </a:rPr>
              <a:t>WHAT IS IMPORTANT</a:t>
            </a:r>
            <a:endParaRPr lang="en-US" dirty="0">
              <a:latin typeface="MV Boli" panose="02000500030200090000" pitchFamily="2" charset="0"/>
              <a:cs typeface="MV Boli" panose="02000500030200090000" pitchFamily="2" charset="0"/>
            </a:endParaRPr>
          </a:p>
        </p:txBody>
      </p:sp>
      <p:sp>
        <p:nvSpPr>
          <p:cNvPr id="9" name="Rectangle 8">
            <a:extLst>
              <a:ext uri="{FF2B5EF4-FFF2-40B4-BE49-F238E27FC236}">
                <a16:creationId xmlns:a16="http://schemas.microsoft.com/office/drawing/2014/main" id="{49CA10F1-F9B7-4198-8AA7-14AC1E424223}"/>
              </a:ext>
            </a:extLst>
          </p:cNvPr>
          <p:cNvSpPr/>
          <p:nvPr/>
        </p:nvSpPr>
        <p:spPr>
          <a:xfrm>
            <a:off x="1877284" y="5316710"/>
            <a:ext cx="5384493" cy="461665"/>
          </a:xfrm>
          <a:prstGeom prst="rect">
            <a:avLst/>
          </a:prstGeom>
        </p:spPr>
        <p:txBody>
          <a:bodyPr wrap="square">
            <a:spAutoFit/>
          </a:bodyPr>
          <a:lstStyle/>
          <a:p>
            <a:pPr algn="ctr"/>
            <a:r>
              <a:rPr lang="en-US" sz="2400" b="1" dirty="0">
                <a:solidFill>
                  <a:srgbClr val="2A6197"/>
                </a:solidFill>
                <a:latin typeface="MV Boli" panose="02000500030200090000" pitchFamily="2" charset="0"/>
                <a:cs typeface="MV Boli" panose="02000500030200090000" pitchFamily="2" charset="0"/>
              </a:rPr>
              <a:t>WHAT DRIVES PEOPLE TO ACT</a:t>
            </a:r>
            <a:endParaRPr lang="en-US" dirty="0">
              <a:solidFill>
                <a:srgbClr val="2A6197"/>
              </a:solidFill>
              <a:latin typeface="MV Boli" panose="02000500030200090000" pitchFamily="2" charset="0"/>
              <a:cs typeface="MV Boli" panose="02000500030200090000" pitchFamily="2" charset="0"/>
            </a:endParaRPr>
          </a:p>
        </p:txBody>
      </p:sp>
      <p:pic>
        <p:nvPicPr>
          <p:cNvPr id="28" name="Picture 27">
            <a:extLst>
              <a:ext uri="{FF2B5EF4-FFF2-40B4-BE49-F238E27FC236}">
                <a16:creationId xmlns:a16="http://schemas.microsoft.com/office/drawing/2014/main" id="{5E09345E-3AE7-4FAD-94EB-FED8D44042F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38866" b="10425"/>
          <a:stretch/>
        </p:blipFill>
        <p:spPr>
          <a:xfrm>
            <a:off x="7882027" y="5245"/>
            <a:ext cx="742877" cy="1254196"/>
          </a:xfrm>
          <a:prstGeom prst="rect">
            <a:avLst/>
          </a:prstGeom>
        </p:spPr>
      </p:pic>
      <p:pic>
        <p:nvPicPr>
          <p:cNvPr id="30" name="Picture 29">
            <a:extLst>
              <a:ext uri="{FF2B5EF4-FFF2-40B4-BE49-F238E27FC236}">
                <a16:creationId xmlns:a16="http://schemas.microsoft.com/office/drawing/2014/main" id="{BA29360E-9A45-4A55-873D-63BB4BBE001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0641" t="23408" r="25046" b="7941"/>
          <a:stretch/>
        </p:blipFill>
        <p:spPr>
          <a:xfrm rot="5400000">
            <a:off x="3418019" y="-1165139"/>
            <a:ext cx="2219055" cy="9212242"/>
          </a:xfrm>
          <a:prstGeom prst="rect">
            <a:avLst/>
          </a:prstGeom>
        </p:spPr>
      </p:pic>
      <p:pic>
        <p:nvPicPr>
          <p:cNvPr id="31" name="Picture 30">
            <a:extLst>
              <a:ext uri="{FF2B5EF4-FFF2-40B4-BE49-F238E27FC236}">
                <a16:creationId xmlns:a16="http://schemas.microsoft.com/office/drawing/2014/main" id="{B5D3697E-A6A2-4040-AF31-B18B7827192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38866" b="10425"/>
          <a:stretch/>
        </p:blipFill>
        <p:spPr>
          <a:xfrm>
            <a:off x="530650" y="5245"/>
            <a:ext cx="707943" cy="1254196"/>
          </a:xfrm>
          <a:prstGeom prst="rect">
            <a:avLst/>
          </a:prstGeom>
        </p:spPr>
      </p:pic>
      <p:sp>
        <p:nvSpPr>
          <p:cNvPr id="12" name="TextBox 11">
            <a:extLst>
              <a:ext uri="{FF2B5EF4-FFF2-40B4-BE49-F238E27FC236}">
                <a16:creationId xmlns:a16="http://schemas.microsoft.com/office/drawing/2014/main" id="{044EFAE0-2772-4B1A-B272-D9B3F628D6DA}"/>
              </a:ext>
            </a:extLst>
          </p:cNvPr>
          <p:cNvSpPr txBox="1"/>
          <p:nvPr/>
        </p:nvSpPr>
        <p:spPr>
          <a:xfrm>
            <a:off x="420061" y="2033383"/>
            <a:ext cx="1603314" cy="620426"/>
          </a:xfrm>
          <a:prstGeom prst="rect">
            <a:avLst/>
          </a:prstGeom>
          <a:noFill/>
        </p:spPr>
        <p:txBody>
          <a:bodyPr wrap="square" rtlCol="0">
            <a:spAutoFit/>
          </a:bodyPr>
          <a:lstStyle/>
          <a:p>
            <a:pPr algn="ctr">
              <a:lnSpc>
                <a:spcPct val="78000"/>
              </a:lnSpc>
            </a:pPr>
            <a:r>
              <a:rPr lang="en-US" sz="2200" b="1" dirty="0">
                <a:solidFill>
                  <a:schemeClr val="bg1"/>
                </a:solidFill>
              </a:rPr>
              <a:t>Positive </a:t>
            </a:r>
          </a:p>
          <a:p>
            <a:pPr algn="ctr">
              <a:lnSpc>
                <a:spcPct val="78000"/>
              </a:lnSpc>
            </a:pPr>
            <a:r>
              <a:rPr lang="en-US" sz="2200" b="1" dirty="0">
                <a:solidFill>
                  <a:schemeClr val="bg1"/>
                </a:solidFill>
              </a:rPr>
              <a:t>Emotions</a:t>
            </a:r>
          </a:p>
        </p:txBody>
      </p:sp>
      <p:sp>
        <p:nvSpPr>
          <p:cNvPr id="2" name="TextBox 1">
            <a:extLst>
              <a:ext uri="{FF2B5EF4-FFF2-40B4-BE49-F238E27FC236}">
                <a16:creationId xmlns:a16="http://schemas.microsoft.com/office/drawing/2014/main" id="{AA4170D4-57BF-4A23-800F-03EA617B9B13}"/>
              </a:ext>
            </a:extLst>
          </p:cNvPr>
          <p:cNvSpPr txBox="1"/>
          <p:nvPr/>
        </p:nvSpPr>
        <p:spPr>
          <a:xfrm>
            <a:off x="3015187" y="2222923"/>
            <a:ext cx="876010" cy="430887"/>
          </a:xfrm>
          <a:prstGeom prst="rect">
            <a:avLst/>
          </a:prstGeom>
          <a:noFill/>
        </p:spPr>
        <p:txBody>
          <a:bodyPr wrap="none" rtlCol="0">
            <a:spAutoFit/>
          </a:bodyPr>
          <a:lstStyle/>
          <a:p>
            <a:pPr algn="ctr"/>
            <a:r>
              <a:rPr lang="en-US" sz="2200" b="1" dirty="0">
                <a:solidFill>
                  <a:schemeClr val="bg1"/>
                </a:solidFill>
              </a:rPr>
              <a:t>Trust</a:t>
            </a:r>
          </a:p>
        </p:txBody>
      </p:sp>
      <p:sp>
        <p:nvSpPr>
          <p:cNvPr id="3" name="TextBox 2">
            <a:extLst>
              <a:ext uri="{FF2B5EF4-FFF2-40B4-BE49-F238E27FC236}">
                <a16:creationId xmlns:a16="http://schemas.microsoft.com/office/drawing/2014/main" id="{E6CE66EF-D335-4C10-A52D-BC22397152B6}"/>
              </a:ext>
            </a:extLst>
          </p:cNvPr>
          <p:cNvSpPr txBox="1"/>
          <p:nvPr/>
        </p:nvSpPr>
        <p:spPr>
          <a:xfrm>
            <a:off x="4953559" y="2222923"/>
            <a:ext cx="1300357" cy="430887"/>
          </a:xfrm>
          <a:prstGeom prst="rect">
            <a:avLst/>
          </a:prstGeom>
          <a:noFill/>
        </p:spPr>
        <p:txBody>
          <a:bodyPr wrap="none" rtlCol="0">
            <a:spAutoFit/>
          </a:bodyPr>
          <a:lstStyle/>
          <a:p>
            <a:pPr algn="ctr"/>
            <a:r>
              <a:rPr lang="en-US" sz="2200" b="1" dirty="0">
                <a:solidFill>
                  <a:schemeClr val="bg1"/>
                </a:solidFill>
              </a:rPr>
              <a:t>Honesty</a:t>
            </a:r>
          </a:p>
        </p:txBody>
      </p:sp>
      <p:sp>
        <p:nvSpPr>
          <p:cNvPr id="7" name="TextBox 6">
            <a:extLst>
              <a:ext uri="{FF2B5EF4-FFF2-40B4-BE49-F238E27FC236}">
                <a16:creationId xmlns:a16="http://schemas.microsoft.com/office/drawing/2014/main" id="{505B8AED-9BAC-47B4-8FC1-B78F8D640860}"/>
              </a:ext>
            </a:extLst>
          </p:cNvPr>
          <p:cNvSpPr txBox="1"/>
          <p:nvPr/>
        </p:nvSpPr>
        <p:spPr>
          <a:xfrm>
            <a:off x="7232319" y="2033383"/>
            <a:ext cx="1205779" cy="620426"/>
          </a:xfrm>
          <a:prstGeom prst="rect">
            <a:avLst/>
          </a:prstGeom>
          <a:noFill/>
        </p:spPr>
        <p:txBody>
          <a:bodyPr wrap="none" rtlCol="0">
            <a:spAutoFit/>
          </a:bodyPr>
          <a:lstStyle/>
          <a:p>
            <a:pPr algn="ctr">
              <a:lnSpc>
                <a:spcPct val="78000"/>
              </a:lnSpc>
            </a:pPr>
            <a:r>
              <a:rPr lang="en-US" sz="2200" b="1" dirty="0">
                <a:solidFill>
                  <a:schemeClr val="bg1"/>
                </a:solidFill>
              </a:rPr>
              <a:t>Having </a:t>
            </a:r>
          </a:p>
          <a:p>
            <a:pPr algn="ctr">
              <a:lnSpc>
                <a:spcPct val="78000"/>
              </a:lnSpc>
            </a:pPr>
            <a:r>
              <a:rPr lang="en-US" sz="2200" b="1" dirty="0">
                <a:solidFill>
                  <a:schemeClr val="bg1"/>
                </a:solidFill>
              </a:rPr>
              <a:t>a Voice</a:t>
            </a:r>
          </a:p>
        </p:txBody>
      </p:sp>
      <p:sp>
        <p:nvSpPr>
          <p:cNvPr id="10" name="TextBox 9">
            <a:extLst>
              <a:ext uri="{FF2B5EF4-FFF2-40B4-BE49-F238E27FC236}">
                <a16:creationId xmlns:a16="http://schemas.microsoft.com/office/drawing/2014/main" id="{3FEACEE7-18A0-4253-BF54-019F5D39D052}"/>
              </a:ext>
            </a:extLst>
          </p:cNvPr>
          <p:cNvSpPr txBox="1"/>
          <p:nvPr/>
        </p:nvSpPr>
        <p:spPr>
          <a:xfrm>
            <a:off x="513236" y="4449042"/>
            <a:ext cx="1284326" cy="620426"/>
          </a:xfrm>
          <a:prstGeom prst="rect">
            <a:avLst/>
          </a:prstGeom>
          <a:noFill/>
        </p:spPr>
        <p:txBody>
          <a:bodyPr wrap="none" rtlCol="0">
            <a:spAutoFit/>
          </a:bodyPr>
          <a:lstStyle/>
          <a:p>
            <a:pPr algn="ctr">
              <a:lnSpc>
                <a:spcPct val="78000"/>
              </a:lnSpc>
            </a:pPr>
            <a:r>
              <a:rPr lang="en-US" sz="2200" b="1" dirty="0">
                <a:solidFill>
                  <a:schemeClr val="bg1"/>
                </a:solidFill>
              </a:rPr>
              <a:t>Mutual </a:t>
            </a:r>
          </a:p>
          <a:p>
            <a:pPr algn="ctr">
              <a:lnSpc>
                <a:spcPct val="78000"/>
              </a:lnSpc>
            </a:pPr>
            <a:r>
              <a:rPr lang="en-US" sz="2200" b="1" dirty="0">
                <a:solidFill>
                  <a:schemeClr val="bg1"/>
                </a:solidFill>
              </a:rPr>
              <a:t>Respect</a:t>
            </a:r>
          </a:p>
        </p:txBody>
      </p:sp>
      <p:sp>
        <p:nvSpPr>
          <p:cNvPr id="13" name="TextBox 12">
            <a:extLst>
              <a:ext uri="{FF2B5EF4-FFF2-40B4-BE49-F238E27FC236}">
                <a16:creationId xmlns:a16="http://schemas.microsoft.com/office/drawing/2014/main" id="{174E94E7-0D10-465F-9CB5-0B37656CD665}"/>
              </a:ext>
            </a:extLst>
          </p:cNvPr>
          <p:cNvSpPr txBox="1"/>
          <p:nvPr/>
        </p:nvSpPr>
        <p:spPr>
          <a:xfrm>
            <a:off x="2694473" y="4449042"/>
            <a:ext cx="1455848" cy="620426"/>
          </a:xfrm>
          <a:prstGeom prst="rect">
            <a:avLst/>
          </a:prstGeom>
          <a:noFill/>
        </p:spPr>
        <p:txBody>
          <a:bodyPr wrap="none" rtlCol="0">
            <a:spAutoFit/>
          </a:bodyPr>
          <a:lstStyle/>
          <a:p>
            <a:pPr algn="ctr">
              <a:lnSpc>
                <a:spcPct val="78000"/>
              </a:lnSpc>
            </a:pPr>
            <a:r>
              <a:rPr lang="en-US" sz="2200" b="1" dirty="0">
                <a:solidFill>
                  <a:schemeClr val="bg1"/>
                </a:solidFill>
              </a:rPr>
              <a:t>Personal </a:t>
            </a:r>
          </a:p>
          <a:p>
            <a:pPr algn="ctr">
              <a:lnSpc>
                <a:spcPct val="78000"/>
              </a:lnSpc>
            </a:pPr>
            <a:r>
              <a:rPr lang="en-US" sz="2200" b="1" dirty="0">
                <a:solidFill>
                  <a:schemeClr val="bg1"/>
                </a:solidFill>
              </a:rPr>
              <a:t>Growth</a:t>
            </a:r>
          </a:p>
        </p:txBody>
      </p:sp>
      <p:sp>
        <p:nvSpPr>
          <p:cNvPr id="16" name="TextBox 15">
            <a:extLst>
              <a:ext uri="{FF2B5EF4-FFF2-40B4-BE49-F238E27FC236}">
                <a16:creationId xmlns:a16="http://schemas.microsoft.com/office/drawing/2014/main" id="{40D498AD-5ADF-47FC-B44F-5F03872E6DD1}"/>
              </a:ext>
            </a:extLst>
          </p:cNvPr>
          <p:cNvSpPr txBox="1"/>
          <p:nvPr/>
        </p:nvSpPr>
        <p:spPr>
          <a:xfrm>
            <a:off x="4903988" y="4449042"/>
            <a:ext cx="1441421" cy="620426"/>
          </a:xfrm>
          <a:prstGeom prst="rect">
            <a:avLst/>
          </a:prstGeom>
          <a:noFill/>
        </p:spPr>
        <p:txBody>
          <a:bodyPr wrap="none" rtlCol="0">
            <a:spAutoFit/>
          </a:bodyPr>
          <a:lstStyle/>
          <a:p>
            <a:pPr algn="ctr">
              <a:lnSpc>
                <a:spcPct val="78000"/>
              </a:lnSpc>
            </a:pPr>
            <a:r>
              <a:rPr lang="en-US" sz="2200" b="1" dirty="0">
                <a:solidFill>
                  <a:schemeClr val="bg1"/>
                </a:solidFill>
              </a:rPr>
              <a:t>Service </a:t>
            </a:r>
          </a:p>
          <a:p>
            <a:pPr algn="ctr">
              <a:lnSpc>
                <a:spcPct val="78000"/>
              </a:lnSpc>
            </a:pPr>
            <a:r>
              <a:rPr lang="en-US" sz="2200" b="1" dirty="0">
                <a:solidFill>
                  <a:schemeClr val="bg1"/>
                </a:solidFill>
              </a:rPr>
              <a:t>to Others</a:t>
            </a:r>
          </a:p>
        </p:txBody>
      </p:sp>
    </p:spTree>
    <p:extLst>
      <p:ext uri="{BB962C8B-B14F-4D97-AF65-F5344CB8AC3E}">
        <p14:creationId xmlns:p14="http://schemas.microsoft.com/office/powerpoint/2010/main" val="365748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DD5BBA-F1F8-4619-8873-9CDCF746DC9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853" t="9353" r="21343" b="11841"/>
          <a:stretch/>
        </p:blipFill>
        <p:spPr>
          <a:xfrm>
            <a:off x="2942183" y="550417"/>
            <a:ext cx="5854890" cy="6086734"/>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65930" name="think-cell Slide" r:id="rId6" imgW="360" imgH="360" progId="TCLayout.ActiveDocument.1">
                  <p:embed/>
                </p:oleObj>
              </mc:Choice>
              <mc:Fallback>
                <p:oleObj name="think-cell Slide" r:id="rId6" imgW="360" imgH="360" progId="TCLayout.ActiveDocument.1">
                  <p:embed/>
                  <p:pic>
                    <p:nvPicPr>
                      <p:cNvPr id="4" name="Object 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14" name="Group 13">
            <a:extLst>
              <a:ext uri="{FF2B5EF4-FFF2-40B4-BE49-F238E27FC236}">
                <a16:creationId xmlns:a16="http://schemas.microsoft.com/office/drawing/2014/main" id="{126B7133-87FB-45FD-B16F-E706925AF258}"/>
              </a:ext>
            </a:extLst>
          </p:cNvPr>
          <p:cNvGrpSpPr/>
          <p:nvPr/>
        </p:nvGrpSpPr>
        <p:grpSpPr>
          <a:xfrm>
            <a:off x="89804" y="388505"/>
            <a:ext cx="3903259" cy="5999100"/>
            <a:chOff x="354842" y="336550"/>
            <a:chExt cx="3903259" cy="5999100"/>
          </a:xfrm>
        </p:grpSpPr>
        <p:sp>
          <p:nvSpPr>
            <p:cNvPr id="10" name="Rectangle 9">
              <a:extLst>
                <a:ext uri="{FF2B5EF4-FFF2-40B4-BE49-F238E27FC236}">
                  <a16:creationId xmlns:a16="http://schemas.microsoft.com/office/drawing/2014/main" id="{574656A9-CB2B-4A57-A03D-4CA9A1BBF03F}"/>
                </a:ext>
              </a:extLst>
            </p:cNvPr>
            <p:cNvSpPr/>
            <p:nvPr/>
          </p:nvSpPr>
          <p:spPr>
            <a:xfrm>
              <a:off x="354842" y="336550"/>
              <a:ext cx="3903259" cy="5999100"/>
            </a:xfrm>
            <a:prstGeom prst="rect">
              <a:avLst/>
            </a:prstGeom>
            <a:solidFill>
              <a:schemeClr val="bg1"/>
            </a:solidFill>
            <a:ln>
              <a:solidFill>
                <a:srgbClr val="A18F5D"/>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97A77E08-1791-49F1-A444-09FFABF5F9DC}"/>
                </a:ext>
              </a:extLst>
            </p:cNvPr>
            <p:cNvSpPr txBox="1"/>
            <p:nvPr/>
          </p:nvSpPr>
          <p:spPr>
            <a:xfrm>
              <a:off x="354842" y="336550"/>
              <a:ext cx="3903259" cy="2092881"/>
            </a:xfrm>
            <a:prstGeom prst="rect">
              <a:avLst/>
            </a:prstGeom>
            <a:solidFill>
              <a:srgbClr val="A18F5D"/>
            </a:solidFill>
          </p:spPr>
          <p:txBody>
            <a:bodyPr wrap="square" rtlCol="0">
              <a:spAutoFit/>
            </a:bodyPr>
            <a:lstStyle/>
            <a:p>
              <a:pPr algn="ctr"/>
              <a:r>
                <a:rPr lang="en-US" sz="3200" dirty="0">
                  <a:latin typeface="MV Boli" panose="02000500030200090000" pitchFamily="2" charset="0"/>
                  <a:cs typeface="MV Boli" panose="02000500030200090000" pitchFamily="2" charset="0"/>
                </a:rPr>
                <a:t>Law #2</a:t>
              </a:r>
            </a:p>
            <a:p>
              <a:pPr algn="ctr"/>
              <a:r>
                <a:rPr lang="en-US" sz="3200" dirty="0">
                  <a:latin typeface="MV Boli" panose="02000500030200090000" pitchFamily="2" charset="0"/>
                  <a:cs typeface="MV Boli" panose="02000500030200090000" pitchFamily="2" charset="0"/>
                </a:rPr>
                <a:t>The Law of </a:t>
              </a:r>
              <a:r>
                <a:rPr lang="en-US" sz="6600" dirty="0">
                  <a:solidFill>
                    <a:srgbClr val="C22127"/>
                  </a:solidFill>
                  <a:latin typeface="MV Boli" panose="02000500030200090000" pitchFamily="2" charset="0"/>
                  <a:cs typeface="MV Boli" panose="02000500030200090000" pitchFamily="2" charset="0"/>
                </a:rPr>
                <a:t>Influence</a:t>
              </a:r>
            </a:p>
          </p:txBody>
        </p:sp>
        <p:sp>
          <p:nvSpPr>
            <p:cNvPr id="9" name="TextBox 8">
              <a:extLst>
                <a:ext uri="{FF2B5EF4-FFF2-40B4-BE49-F238E27FC236}">
                  <a16:creationId xmlns:a16="http://schemas.microsoft.com/office/drawing/2014/main" id="{5A104942-D863-4102-9EAD-AD36A8C5BB5D}"/>
                </a:ext>
              </a:extLst>
            </p:cNvPr>
            <p:cNvSpPr txBox="1"/>
            <p:nvPr/>
          </p:nvSpPr>
          <p:spPr>
            <a:xfrm>
              <a:off x="659060" y="2534688"/>
              <a:ext cx="3271493" cy="3631763"/>
            </a:xfrm>
            <a:prstGeom prst="rect">
              <a:avLst/>
            </a:prstGeom>
            <a:noFill/>
          </p:spPr>
          <p:txBody>
            <a:bodyPr wrap="square" rtlCol="0">
              <a:spAutoFit/>
            </a:bodyPr>
            <a:lstStyle/>
            <a:p>
              <a:pPr algn="ctr"/>
              <a:r>
                <a:rPr lang="en-US" sz="3600" dirty="0"/>
                <a:t>The true measure of leadership is influence. </a:t>
              </a:r>
            </a:p>
            <a:p>
              <a:pPr algn="ctr"/>
              <a:endParaRPr lang="en-US" sz="1400" dirty="0"/>
            </a:p>
            <a:p>
              <a:pPr algn="ctr"/>
              <a:r>
                <a:rPr lang="en-US" sz="3600" i="1" dirty="0">
                  <a:solidFill>
                    <a:srgbClr val="C22127"/>
                  </a:solidFill>
                </a:rPr>
                <a:t>Nothing more, nothing less.</a:t>
              </a:r>
            </a:p>
          </p:txBody>
        </p:sp>
      </p:grpSp>
    </p:spTree>
    <p:extLst>
      <p:ext uri="{BB962C8B-B14F-4D97-AF65-F5344CB8AC3E}">
        <p14:creationId xmlns:p14="http://schemas.microsoft.com/office/powerpoint/2010/main" val="309196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43A37E-836D-4211-8429-12754B36EC49}"/>
              </a:ext>
            </a:extLst>
          </p:cNvPr>
          <p:cNvSpPr/>
          <p:nvPr/>
        </p:nvSpPr>
        <p:spPr>
          <a:xfrm>
            <a:off x="4966950" y="0"/>
            <a:ext cx="3862316" cy="6858000"/>
          </a:xfrm>
          <a:prstGeom prst="rect">
            <a:avLst/>
          </a:prstGeom>
          <a:solidFill>
            <a:srgbClr val="4879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13" name="TextBox 12">
            <a:extLst>
              <a:ext uri="{FF2B5EF4-FFF2-40B4-BE49-F238E27FC236}">
                <a16:creationId xmlns:a16="http://schemas.microsoft.com/office/drawing/2014/main" id="{FC274F67-7228-4A77-9C1B-053415B320A9}"/>
              </a:ext>
            </a:extLst>
          </p:cNvPr>
          <p:cNvSpPr txBox="1"/>
          <p:nvPr/>
        </p:nvSpPr>
        <p:spPr>
          <a:xfrm>
            <a:off x="5155727" y="828288"/>
            <a:ext cx="3442414" cy="5201424"/>
          </a:xfrm>
          <a:prstGeom prst="rect">
            <a:avLst/>
          </a:prstGeom>
          <a:noFill/>
        </p:spPr>
        <p:txBody>
          <a:bodyPr wrap="square" rtlCol="0">
            <a:spAutoFit/>
          </a:bodyPr>
          <a:lstStyle/>
          <a:p>
            <a:pPr algn="ctr"/>
            <a:r>
              <a:rPr lang="en-US" sz="3200" dirty="0">
                <a:solidFill>
                  <a:schemeClr val="bg1"/>
                </a:solidFill>
              </a:rPr>
              <a:t>Many books have been written on </a:t>
            </a:r>
          </a:p>
          <a:p>
            <a:pPr algn="ctr"/>
            <a:r>
              <a:rPr lang="en-US" sz="12000" b="1" dirty="0">
                <a:solidFill>
                  <a:schemeClr val="bg1"/>
                </a:solidFill>
                <a:latin typeface="Arial Rounded MT Bold" panose="020F0704030504030204" pitchFamily="34" charset="0"/>
              </a:rPr>
              <a:t>IWA</a:t>
            </a:r>
          </a:p>
          <a:p>
            <a:pPr algn="ctr"/>
            <a:r>
              <a:rPr lang="en-US" sz="3200" dirty="0">
                <a:solidFill>
                  <a:schemeClr val="bg1"/>
                </a:solidFill>
              </a:rPr>
              <a:t>by many experts.</a:t>
            </a:r>
          </a:p>
          <a:p>
            <a:pPr algn="ctr"/>
            <a:endParaRPr lang="en-US" sz="3600" dirty="0">
              <a:solidFill>
                <a:schemeClr val="bg1"/>
              </a:solidFill>
            </a:endParaRPr>
          </a:p>
          <a:p>
            <a:pPr algn="ctr"/>
            <a:r>
              <a:rPr lang="en-US" sz="4000" b="1" dirty="0">
                <a:solidFill>
                  <a:schemeClr val="bg1"/>
                </a:solidFill>
                <a:latin typeface="Arial Rounded MT Bold" panose="020F0704030504030204" pitchFamily="34" charset="0"/>
              </a:rPr>
              <a:t>BELIEVE </a:t>
            </a:r>
          </a:p>
          <a:p>
            <a:pPr algn="ctr"/>
            <a:r>
              <a:rPr lang="en-US" sz="4000" b="1" dirty="0">
                <a:solidFill>
                  <a:schemeClr val="bg1"/>
                </a:solidFill>
                <a:latin typeface="Arial Rounded MT Bold" panose="020F0704030504030204" pitchFamily="34" charset="0"/>
              </a:rPr>
              <a:t>THEM</a:t>
            </a:r>
            <a:endParaRPr lang="en-US" sz="3600" dirty="0">
              <a:solidFill>
                <a:schemeClr val="bg1"/>
              </a:solidFill>
            </a:endParaRPr>
          </a:p>
        </p:txBody>
      </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62861"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9" name="Picture 8">
            <a:extLst>
              <a:ext uri="{FF2B5EF4-FFF2-40B4-BE49-F238E27FC236}">
                <a16:creationId xmlns:a16="http://schemas.microsoft.com/office/drawing/2014/main" id="{B809E895-B9EF-4564-839A-CCF7E053D577}"/>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rot="982299">
            <a:off x="2164591" y="2532594"/>
            <a:ext cx="2574915" cy="3764494"/>
          </a:xfrm>
          <a:prstGeom prst="rect">
            <a:avLst/>
          </a:prstGeom>
          <a:effectLst>
            <a:outerShdw blurRad="50800" dist="152400" dir="2700000" algn="tl" rotWithShape="0">
              <a:prstClr val="black">
                <a:alpha val="40000"/>
              </a:prstClr>
            </a:outerShdw>
          </a:effectLst>
        </p:spPr>
      </p:pic>
      <p:sp>
        <p:nvSpPr>
          <p:cNvPr id="11" name="Rectangle 10">
            <a:extLst>
              <a:ext uri="{FF2B5EF4-FFF2-40B4-BE49-F238E27FC236}">
                <a16:creationId xmlns:a16="http://schemas.microsoft.com/office/drawing/2014/main" id="{FF1F5174-544B-4FB9-B323-0CF1536441A7}"/>
              </a:ext>
            </a:extLst>
          </p:cNvPr>
          <p:cNvSpPr/>
          <p:nvPr/>
        </p:nvSpPr>
        <p:spPr>
          <a:xfrm>
            <a:off x="5130" y="3268531"/>
            <a:ext cx="2306626" cy="3153171"/>
          </a:xfrm>
          <a:prstGeom prst="rect">
            <a:avLst/>
          </a:prstGeom>
        </p:spPr>
        <p:txBody>
          <a:bodyPr wrap="square">
            <a:spAutoFit/>
          </a:bodyPr>
          <a:lstStyle/>
          <a:p>
            <a:pPr>
              <a:lnSpc>
                <a:spcPct val="85000"/>
              </a:lnSpc>
            </a:pPr>
            <a:r>
              <a:rPr lang="en-US" sz="2200" dirty="0">
                <a:solidFill>
                  <a:srgbClr val="4879C0"/>
                </a:solidFill>
              </a:rPr>
              <a:t>Kouzes-Posner </a:t>
            </a:r>
          </a:p>
          <a:p>
            <a:pPr>
              <a:lnSpc>
                <a:spcPct val="85000"/>
              </a:lnSpc>
            </a:pPr>
            <a:r>
              <a:rPr lang="en-US" sz="2400" b="1" dirty="0">
                <a:solidFill>
                  <a:srgbClr val="4879C0"/>
                </a:solidFill>
              </a:rPr>
              <a:t>First Law of Leadership</a:t>
            </a:r>
            <a:r>
              <a:rPr lang="en-US" sz="2400" dirty="0">
                <a:solidFill>
                  <a:srgbClr val="4879C0"/>
                </a:solidFill>
              </a:rPr>
              <a:t> </a:t>
            </a:r>
          </a:p>
          <a:p>
            <a:pPr>
              <a:lnSpc>
                <a:spcPct val="85000"/>
              </a:lnSpc>
            </a:pPr>
            <a:endParaRPr lang="en-US" sz="2000" dirty="0">
              <a:solidFill>
                <a:schemeClr val="tx2"/>
              </a:solidFill>
            </a:endParaRPr>
          </a:p>
          <a:p>
            <a:pPr>
              <a:lnSpc>
                <a:spcPct val="85000"/>
              </a:lnSpc>
            </a:pPr>
            <a:r>
              <a:rPr lang="en-US" sz="2400" dirty="0">
                <a:solidFill>
                  <a:schemeClr val="tx2"/>
                </a:solidFill>
              </a:rPr>
              <a:t>If you don't believe in the messenger, you won't believe </a:t>
            </a:r>
          </a:p>
          <a:p>
            <a:pPr>
              <a:lnSpc>
                <a:spcPct val="85000"/>
              </a:lnSpc>
            </a:pPr>
            <a:r>
              <a:rPr lang="en-US" sz="2400" dirty="0">
                <a:solidFill>
                  <a:schemeClr val="tx2"/>
                </a:solidFill>
              </a:rPr>
              <a:t>the message.</a:t>
            </a:r>
          </a:p>
        </p:txBody>
      </p:sp>
      <p:sp>
        <p:nvSpPr>
          <p:cNvPr id="14" name="TextBox 13">
            <a:extLst>
              <a:ext uri="{FF2B5EF4-FFF2-40B4-BE49-F238E27FC236}">
                <a16:creationId xmlns:a16="http://schemas.microsoft.com/office/drawing/2014/main" id="{BA386E25-CEA8-415A-8C81-56BA7749BAAC}"/>
              </a:ext>
            </a:extLst>
          </p:cNvPr>
          <p:cNvSpPr txBox="1"/>
          <p:nvPr/>
        </p:nvSpPr>
        <p:spPr>
          <a:xfrm>
            <a:off x="2005386" y="308696"/>
            <a:ext cx="2947916" cy="1877437"/>
          </a:xfrm>
          <a:prstGeom prst="rect">
            <a:avLst/>
          </a:prstGeom>
          <a:noFill/>
        </p:spPr>
        <p:txBody>
          <a:bodyPr wrap="square" rtlCol="0">
            <a:spAutoFit/>
          </a:bodyPr>
          <a:lstStyle/>
          <a:p>
            <a:pPr>
              <a:spcAft>
                <a:spcPts val="1200"/>
              </a:spcAft>
            </a:pPr>
            <a:r>
              <a:rPr lang="en-US" sz="2400" dirty="0">
                <a:solidFill>
                  <a:schemeClr val="tx2"/>
                </a:solidFill>
                <a:latin typeface="Comic Sans MS" panose="030F0702030302020204" pitchFamily="66" charset="0"/>
              </a:rPr>
              <a:t>You Don’t Know Me.</a:t>
            </a:r>
          </a:p>
          <a:p>
            <a:pPr>
              <a:spcAft>
                <a:spcPts val="1200"/>
              </a:spcAft>
            </a:pPr>
            <a:r>
              <a:rPr lang="en-US" sz="2400" dirty="0">
                <a:solidFill>
                  <a:schemeClr val="tx2"/>
                </a:solidFill>
                <a:latin typeface="Comic Sans MS" panose="030F0702030302020204" pitchFamily="66" charset="0"/>
              </a:rPr>
              <a:t>You Just Met Me.</a:t>
            </a:r>
          </a:p>
          <a:p>
            <a:pPr>
              <a:spcAft>
                <a:spcPts val="1200"/>
              </a:spcAft>
            </a:pPr>
            <a:r>
              <a:rPr lang="en-US" sz="2400" dirty="0">
                <a:solidFill>
                  <a:schemeClr val="tx2"/>
                </a:solidFill>
                <a:latin typeface="Comic Sans MS" panose="030F0702030302020204" pitchFamily="66" charset="0"/>
              </a:rPr>
              <a:t>Why Should You Believe Me?</a:t>
            </a:r>
          </a:p>
        </p:txBody>
      </p:sp>
      <p:pic>
        <p:nvPicPr>
          <p:cNvPr id="8" name="Picture 7">
            <a:extLst>
              <a:ext uri="{FF2B5EF4-FFF2-40B4-BE49-F238E27FC236}">
                <a16:creationId xmlns:a16="http://schemas.microsoft.com/office/drawing/2014/main" id="{4E742C91-6056-46E0-A3F6-5CFB5DF6E2B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30" y="183429"/>
            <a:ext cx="1932016" cy="2707398"/>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89401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6873"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8" name="Picture 7">
            <a:extLst>
              <a:ext uri="{FF2B5EF4-FFF2-40B4-BE49-F238E27FC236}">
                <a16:creationId xmlns:a16="http://schemas.microsoft.com/office/drawing/2014/main" id="{C1F5971F-72C2-4B6D-B5A5-948AB93CAD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90198" y="232008"/>
            <a:ext cx="2500432" cy="3742313"/>
          </a:xfrm>
          <a:prstGeom prst="rect">
            <a:avLst/>
          </a:prstGeom>
          <a:effectLst>
            <a:outerShdw blurRad="50800" dist="152400" dir="2700000" algn="tl" rotWithShape="0">
              <a:prstClr val="black">
                <a:alpha val="40000"/>
              </a:prstClr>
            </a:outerShdw>
          </a:effectLst>
        </p:spPr>
      </p:pic>
      <p:pic>
        <p:nvPicPr>
          <p:cNvPr id="10" name="Picture 9">
            <a:extLst>
              <a:ext uri="{FF2B5EF4-FFF2-40B4-BE49-F238E27FC236}">
                <a16:creationId xmlns:a16="http://schemas.microsoft.com/office/drawing/2014/main" id="{6E8D4E89-BD8B-43E9-ABA9-3FB5ED4DE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88188" y="230929"/>
            <a:ext cx="2492097" cy="3726500"/>
          </a:xfrm>
          <a:prstGeom prst="rect">
            <a:avLst/>
          </a:prstGeom>
          <a:effectLst>
            <a:outerShdw blurRad="50800" dist="152400" dir="2700000" algn="tl" rotWithShape="0">
              <a:prstClr val="black">
                <a:alpha val="40000"/>
              </a:prstClr>
            </a:outerShdw>
          </a:effectLst>
        </p:spPr>
      </p:pic>
      <p:pic>
        <p:nvPicPr>
          <p:cNvPr id="6" name="Picture 5">
            <a:extLst>
              <a:ext uri="{FF2B5EF4-FFF2-40B4-BE49-F238E27FC236}">
                <a16:creationId xmlns:a16="http://schemas.microsoft.com/office/drawing/2014/main" id="{124ADEFF-7688-41F3-8B80-8974E716F8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73804" y="2890885"/>
            <a:ext cx="2459610" cy="3739272"/>
          </a:xfrm>
          <a:prstGeom prst="rect">
            <a:avLst/>
          </a:prstGeom>
          <a:effectLst>
            <a:outerShdw blurRad="50800" dist="152400" dir="2700000" algn="tl" rotWithShape="0">
              <a:prstClr val="black">
                <a:alpha val="40000"/>
              </a:prstClr>
            </a:outerShdw>
          </a:effectLst>
        </p:spPr>
      </p:pic>
      <p:pic>
        <p:nvPicPr>
          <p:cNvPr id="5" name="Picture 4">
            <a:extLst>
              <a:ext uri="{FF2B5EF4-FFF2-40B4-BE49-F238E27FC236}">
                <a16:creationId xmlns:a16="http://schemas.microsoft.com/office/drawing/2014/main" id="{25925971-B300-4CB6-BE83-FE0A70649B2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829" y="238648"/>
            <a:ext cx="2506151" cy="3839612"/>
          </a:xfrm>
          <a:prstGeom prst="rect">
            <a:avLst/>
          </a:prstGeom>
        </p:spPr>
      </p:pic>
      <p:pic>
        <p:nvPicPr>
          <p:cNvPr id="12" name="Picture 11">
            <a:extLst>
              <a:ext uri="{FF2B5EF4-FFF2-40B4-BE49-F238E27FC236}">
                <a16:creationId xmlns:a16="http://schemas.microsoft.com/office/drawing/2014/main" id="{C20245BF-96A5-4F2F-8A1D-3EF1271A334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81517" y="2882643"/>
            <a:ext cx="2506150" cy="3747514"/>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35315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5854"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4">
            <a:extLst>
              <a:ext uri="{FF2B5EF4-FFF2-40B4-BE49-F238E27FC236}">
                <a16:creationId xmlns:a16="http://schemas.microsoft.com/office/drawing/2014/main" id="{5EFE754F-2D12-471A-9F20-A0F4A2DD945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0411" y="256561"/>
            <a:ext cx="2553342" cy="3839612"/>
          </a:xfrm>
          <a:prstGeom prst="rect">
            <a:avLst/>
          </a:prstGeom>
          <a:effectLst>
            <a:outerShdw blurRad="50800" dist="152400" dir="2700000" algn="tl" rotWithShape="0">
              <a:prstClr val="black">
                <a:alpha val="40000"/>
              </a:prstClr>
            </a:outerShdw>
          </a:effectLst>
        </p:spPr>
      </p:pic>
      <p:pic>
        <p:nvPicPr>
          <p:cNvPr id="9" name="Picture 8">
            <a:extLst>
              <a:ext uri="{FF2B5EF4-FFF2-40B4-BE49-F238E27FC236}">
                <a16:creationId xmlns:a16="http://schemas.microsoft.com/office/drawing/2014/main" id="{E02BAA11-EE01-42BA-A956-B442F190FF6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108" t="1791" r="5825" b="6269"/>
          <a:stretch/>
        </p:blipFill>
        <p:spPr>
          <a:xfrm>
            <a:off x="5915624" y="188981"/>
            <a:ext cx="2613252" cy="3907193"/>
          </a:xfrm>
          <a:prstGeom prst="rect">
            <a:avLst/>
          </a:prstGeom>
          <a:effectLst>
            <a:outerShdw blurRad="50800" dist="152400" dir="2700000" algn="tl" rotWithShape="0">
              <a:prstClr val="black">
                <a:alpha val="40000"/>
              </a:prstClr>
            </a:outerShdw>
          </a:effectLst>
        </p:spPr>
      </p:pic>
      <p:pic>
        <p:nvPicPr>
          <p:cNvPr id="22" name="Picture 21">
            <a:extLst>
              <a:ext uri="{FF2B5EF4-FFF2-40B4-BE49-F238E27FC236}">
                <a16:creationId xmlns:a16="http://schemas.microsoft.com/office/drawing/2014/main" id="{6F72864B-D938-4574-AD23-C82CBDFF56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025" y="256561"/>
            <a:ext cx="2423755" cy="3839612"/>
          </a:xfrm>
          <a:prstGeom prst="rect">
            <a:avLst/>
          </a:prstGeom>
          <a:effectLst>
            <a:outerShdw blurRad="50800" dist="152400" dir="2700000" algn="tl" rotWithShape="0">
              <a:prstClr val="black">
                <a:alpha val="40000"/>
              </a:prstClr>
            </a:outerShdw>
          </a:effectLst>
        </p:spPr>
      </p:pic>
      <p:pic>
        <p:nvPicPr>
          <p:cNvPr id="21" name="Picture 20">
            <a:extLst>
              <a:ext uri="{FF2B5EF4-FFF2-40B4-BE49-F238E27FC236}">
                <a16:creationId xmlns:a16="http://schemas.microsoft.com/office/drawing/2014/main" id="{2923D988-760D-461F-AB0B-9D223EB32835}"/>
              </a:ext>
            </a:extLst>
          </p:cNvPr>
          <p:cNvPicPr>
            <a:picLocks noChangeAspect="1"/>
          </p:cNvPicPr>
          <p:nvPr/>
        </p:nvPicPr>
        <p:blipFill>
          <a:blip r:embed="rId9"/>
          <a:stretch>
            <a:fillRect/>
          </a:stretch>
        </p:blipFill>
        <p:spPr>
          <a:xfrm>
            <a:off x="1241122" y="2751161"/>
            <a:ext cx="2561258" cy="3836437"/>
          </a:xfrm>
          <a:prstGeom prst="rect">
            <a:avLst/>
          </a:prstGeom>
          <a:effectLst>
            <a:outerShdw blurRad="50800" dist="152400" dir="2700000" algn="tl" rotWithShape="0">
              <a:prstClr val="black">
                <a:alpha val="40000"/>
              </a:prstClr>
            </a:outerShdw>
          </a:effectLst>
        </p:spPr>
      </p:pic>
      <p:pic>
        <p:nvPicPr>
          <p:cNvPr id="16" name="Picture 15">
            <a:extLst>
              <a:ext uri="{FF2B5EF4-FFF2-40B4-BE49-F238E27FC236}">
                <a16:creationId xmlns:a16="http://schemas.microsoft.com/office/drawing/2014/main" id="{4234BD48-D677-4E23-9A23-63D90F9636F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664215" y="2857168"/>
            <a:ext cx="2562306" cy="3839612"/>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157244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7BFED8-4212-4074-9FFE-9F0F2943D4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55" y="0"/>
            <a:ext cx="9144000" cy="6858000"/>
          </a:xfrm>
          <a:prstGeom prst="rect">
            <a:avLst/>
          </a:prstGeom>
        </p:spPr>
      </p:pic>
      <p:pic>
        <p:nvPicPr>
          <p:cNvPr id="4" name="Picture 3">
            <a:extLst>
              <a:ext uri="{FF2B5EF4-FFF2-40B4-BE49-F238E27FC236}">
                <a16:creationId xmlns:a16="http://schemas.microsoft.com/office/drawing/2014/main" id="{67AF3683-62A7-47A4-B8E7-6C0671C1F8C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65384" y="0"/>
            <a:ext cx="3982828" cy="1817888"/>
          </a:xfrm>
          <a:prstGeom prst="rect">
            <a:avLst/>
          </a:prstGeom>
          <a:solidFill>
            <a:schemeClr val="bg1">
              <a:alpha val="75000"/>
            </a:schemeClr>
          </a:solidFill>
          <a:effectLst>
            <a:softEdge rad="63500"/>
          </a:effectLst>
        </p:spPr>
      </p:pic>
      <p:sp>
        <p:nvSpPr>
          <p:cNvPr id="5" name="TextBox 4">
            <a:extLst>
              <a:ext uri="{FF2B5EF4-FFF2-40B4-BE49-F238E27FC236}">
                <a16:creationId xmlns:a16="http://schemas.microsoft.com/office/drawing/2014/main" id="{B4934F13-5906-48CD-B77B-A0BD5EB2C39F}"/>
              </a:ext>
            </a:extLst>
          </p:cNvPr>
          <p:cNvSpPr txBox="1"/>
          <p:nvPr/>
        </p:nvSpPr>
        <p:spPr>
          <a:xfrm>
            <a:off x="4944600" y="1507983"/>
            <a:ext cx="3207225" cy="3477875"/>
          </a:xfrm>
          <a:prstGeom prst="rect">
            <a:avLst/>
          </a:prstGeom>
          <a:noFill/>
        </p:spPr>
        <p:txBody>
          <a:bodyPr wrap="square" rtlCol="0">
            <a:spAutoFit/>
            <a:scene3d>
              <a:camera prst="perspectiveHeroicExtremeLeftFacing"/>
              <a:lightRig rig="threePt" dir="t"/>
            </a:scene3d>
          </a:bodyPr>
          <a:lstStyle/>
          <a:p>
            <a:endParaRPr lang="en-US" sz="4400" dirty="0">
              <a:solidFill>
                <a:schemeClr val="bg1"/>
              </a:solidFill>
              <a:latin typeface="Britannic Bold" panose="020B0903060703020204" pitchFamily="34" charset="0"/>
            </a:endParaRPr>
          </a:p>
          <a:p>
            <a:r>
              <a:rPr lang="en-US" sz="4400" dirty="0">
                <a:solidFill>
                  <a:schemeClr val="bg1"/>
                </a:solidFill>
                <a:latin typeface="Britannic Bold" panose="020B0903060703020204" pitchFamily="34" charset="0"/>
              </a:rPr>
              <a:t>WAYS TO INFLUENCE WITHOUT AUTHORITY</a:t>
            </a:r>
          </a:p>
        </p:txBody>
      </p:sp>
      <p:sp>
        <p:nvSpPr>
          <p:cNvPr id="13" name="Rectangle 12">
            <a:extLst>
              <a:ext uri="{FF2B5EF4-FFF2-40B4-BE49-F238E27FC236}">
                <a16:creationId xmlns:a16="http://schemas.microsoft.com/office/drawing/2014/main" id="{0B77BED0-4125-4113-A1F0-6F822758F8CB}"/>
              </a:ext>
            </a:extLst>
          </p:cNvPr>
          <p:cNvSpPr/>
          <p:nvPr/>
        </p:nvSpPr>
        <p:spPr>
          <a:xfrm>
            <a:off x="914004" y="2234739"/>
            <a:ext cx="3534770" cy="2585323"/>
          </a:xfrm>
          <a:prstGeom prst="rect">
            <a:avLst/>
          </a:prstGeom>
        </p:spPr>
        <p:txBody>
          <a:bodyPr wrap="square">
            <a:spAutoFit/>
            <a:scene3d>
              <a:camera prst="perspectiveHeroicExtremeRightFacing"/>
              <a:lightRig rig="threePt" dir="t"/>
            </a:scene3d>
          </a:bodyPr>
          <a:lstStyle/>
          <a:p>
            <a:pPr lvl="0" algn="r"/>
            <a:r>
              <a:rPr lang="en-US" sz="5400" dirty="0">
                <a:solidFill>
                  <a:srgbClr val="FFFFFF"/>
                </a:solidFill>
                <a:latin typeface="Britannic Bold" panose="020B0903060703020204" pitchFamily="34" charset="0"/>
              </a:rPr>
              <a:t>Let’s take a look at one model</a:t>
            </a:r>
          </a:p>
        </p:txBody>
      </p:sp>
    </p:spTree>
    <p:extLst>
      <p:ext uri="{BB962C8B-B14F-4D97-AF65-F5344CB8AC3E}">
        <p14:creationId xmlns:p14="http://schemas.microsoft.com/office/powerpoint/2010/main" val="65297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CC651C-F4D2-418A-AFD6-0F1F34FE90EC}"/>
              </a:ext>
            </a:extLst>
          </p:cNvPr>
          <p:cNvSpPr/>
          <p:nvPr/>
        </p:nvSpPr>
        <p:spPr>
          <a:xfrm>
            <a:off x="4217574" y="0"/>
            <a:ext cx="4830350" cy="6858000"/>
          </a:xfrm>
          <a:prstGeom prst="rect">
            <a:avLst/>
          </a:prstGeom>
          <a:solidFill>
            <a:schemeClr val="accent4">
              <a:lumMod val="10000"/>
              <a:lumOff val="9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3" name="Picture 2">
            <a:extLst>
              <a:ext uri="{FF2B5EF4-FFF2-40B4-BE49-F238E27FC236}">
                <a16:creationId xmlns:a16="http://schemas.microsoft.com/office/drawing/2014/main" id="{93795F67-8675-491B-8B2F-73B80196C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357" y="1046805"/>
            <a:ext cx="3254992" cy="4561328"/>
          </a:xfrm>
          <a:prstGeom prst="rect">
            <a:avLst/>
          </a:prstGeom>
          <a:effectLst>
            <a:outerShdw blurRad="50800" dist="152400" dir="2700000" algn="tl" rotWithShape="0">
              <a:prstClr val="black">
                <a:alpha val="40000"/>
              </a:prstClr>
            </a:outerShdw>
          </a:effectLst>
        </p:spPr>
      </p:pic>
      <p:sp>
        <p:nvSpPr>
          <p:cNvPr id="2" name="TextBox 1">
            <a:extLst>
              <a:ext uri="{FF2B5EF4-FFF2-40B4-BE49-F238E27FC236}">
                <a16:creationId xmlns:a16="http://schemas.microsoft.com/office/drawing/2014/main" id="{BBB37EB1-C0EF-4909-9256-1299A47AFD2A}"/>
              </a:ext>
            </a:extLst>
          </p:cNvPr>
          <p:cNvSpPr txBox="1"/>
          <p:nvPr/>
        </p:nvSpPr>
        <p:spPr>
          <a:xfrm>
            <a:off x="2866" y="215809"/>
            <a:ext cx="4107975" cy="830997"/>
          </a:xfrm>
          <a:prstGeom prst="rect">
            <a:avLst/>
          </a:prstGeom>
          <a:noFill/>
        </p:spPr>
        <p:txBody>
          <a:bodyPr wrap="square" rtlCol="0">
            <a:spAutoFit/>
          </a:bodyPr>
          <a:lstStyle/>
          <a:p>
            <a:pPr algn="ctr"/>
            <a:r>
              <a:rPr lang="en-US" sz="2400" dirty="0">
                <a:solidFill>
                  <a:schemeClr val="tx2"/>
                </a:solidFill>
                <a:latin typeface="Arial Narrow" panose="020B0606020202030204" pitchFamily="34" charset="0"/>
              </a:rPr>
              <a:t>Who is this guy talkin’ at me about how to influence, anyway?</a:t>
            </a:r>
          </a:p>
        </p:txBody>
      </p:sp>
      <p:sp>
        <p:nvSpPr>
          <p:cNvPr id="5" name="TextBox 4">
            <a:extLst>
              <a:ext uri="{FF2B5EF4-FFF2-40B4-BE49-F238E27FC236}">
                <a16:creationId xmlns:a16="http://schemas.microsoft.com/office/drawing/2014/main" id="{8586D2C3-3B65-4766-9FDB-834876454EF6}"/>
              </a:ext>
            </a:extLst>
          </p:cNvPr>
          <p:cNvSpPr txBox="1"/>
          <p:nvPr/>
        </p:nvSpPr>
        <p:spPr>
          <a:xfrm>
            <a:off x="162744" y="5608133"/>
            <a:ext cx="3788217" cy="1077218"/>
          </a:xfrm>
          <a:prstGeom prst="rect">
            <a:avLst/>
          </a:prstGeom>
          <a:noFill/>
        </p:spPr>
        <p:txBody>
          <a:bodyPr wrap="none" rtlCol="0">
            <a:spAutoFit/>
          </a:bodyPr>
          <a:lstStyle/>
          <a:p>
            <a:pPr algn="ctr"/>
            <a:r>
              <a:rPr lang="en-US" sz="2800" dirty="0">
                <a:solidFill>
                  <a:schemeClr val="tx2"/>
                </a:solidFill>
              </a:rPr>
              <a:t>Terry Burke</a:t>
            </a:r>
          </a:p>
          <a:p>
            <a:pPr algn="ctr"/>
            <a:r>
              <a:rPr lang="en-US" dirty="0">
                <a:solidFill>
                  <a:schemeClr val="tx2"/>
                </a:solidFill>
              </a:rPr>
              <a:t>Vice President &amp; Segment Leader</a:t>
            </a:r>
          </a:p>
          <a:p>
            <a:pPr algn="ctr"/>
            <a:r>
              <a:rPr lang="en-US" dirty="0">
                <a:solidFill>
                  <a:schemeClr val="tx2"/>
                </a:solidFill>
              </a:rPr>
              <a:t>Blue Cross Blue Shield of Michigan</a:t>
            </a:r>
          </a:p>
        </p:txBody>
      </p:sp>
      <p:sp>
        <p:nvSpPr>
          <p:cNvPr id="6" name="TextBox 5">
            <a:extLst>
              <a:ext uri="{FF2B5EF4-FFF2-40B4-BE49-F238E27FC236}">
                <a16:creationId xmlns:a16="http://schemas.microsoft.com/office/drawing/2014/main" id="{07448427-9A97-4B3A-9815-CC96C8AD18AB}"/>
              </a:ext>
            </a:extLst>
          </p:cNvPr>
          <p:cNvSpPr txBox="1"/>
          <p:nvPr/>
        </p:nvSpPr>
        <p:spPr>
          <a:xfrm>
            <a:off x="4363804" y="258212"/>
            <a:ext cx="4541294" cy="6368410"/>
          </a:xfrm>
          <a:prstGeom prst="rect">
            <a:avLst/>
          </a:prstGeom>
          <a:noFill/>
        </p:spPr>
        <p:txBody>
          <a:bodyPr wrap="square" rtlCol="0">
            <a:spAutoFit/>
          </a:bodyPr>
          <a:lstStyle/>
          <a:p>
            <a:pPr marL="231775" indent="-231775">
              <a:spcAft>
                <a:spcPts val="1000"/>
              </a:spcAft>
              <a:buFont typeface="Arial" panose="020B0604020202020204" pitchFamily="34" charset="0"/>
              <a:buChar char="•"/>
            </a:pPr>
            <a:r>
              <a:rPr lang="en-US" dirty="0">
                <a:solidFill>
                  <a:schemeClr val="tx2"/>
                </a:solidFill>
              </a:rPr>
              <a:t>Executive of the Year 2016-2017,     NMA Chapter #141</a:t>
            </a:r>
          </a:p>
          <a:p>
            <a:pPr marL="231775" indent="-231775">
              <a:spcAft>
                <a:spcPts val="1000"/>
              </a:spcAft>
              <a:buFont typeface="Arial" panose="020B0604020202020204" pitchFamily="34" charset="0"/>
              <a:buChar char="•"/>
            </a:pPr>
            <a:r>
              <a:rPr lang="en-US" dirty="0">
                <a:solidFill>
                  <a:schemeClr val="tx2"/>
                </a:solidFill>
              </a:rPr>
              <a:t>Health care executive with                 over 35 years of experience</a:t>
            </a:r>
          </a:p>
          <a:p>
            <a:pPr marL="231775" indent="-231775">
              <a:spcAft>
                <a:spcPts val="1000"/>
              </a:spcAft>
              <a:buFont typeface="Arial" panose="020B0604020202020204" pitchFamily="34" charset="0"/>
              <a:buChar char="•"/>
            </a:pPr>
            <a:r>
              <a:rPr lang="en-US" dirty="0">
                <a:solidFill>
                  <a:schemeClr val="tx2"/>
                </a:solidFill>
              </a:rPr>
              <a:t>Graduate, GAMA International Essentials of Leadership Program</a:t>
            </a:r>
          </a:p>
          <a:p>
            <a:pPr marL="231775" indent="-231775">
              <a:spcAft>
                <a:spcPts val="1000"/>
              </a:spcAft>
              <a:buFont typeface="Arial" panose="020B0604020202020204" pitchFamily="34" charset="0"/>
              <a:buChar char="•"/>
            </a:pPr>
            <a:r>
              <a:rPr lang="en-US" dirty="0">
                <a:solidFill>
                  <a:schemeClr val="tx2"/>
                </a:solidFill>
              </a:rPr>
              <a:t>General Electric Financial Services Leadership Excellence Program</a:t>
            </a:r>
          </a:p>
          <a:p>
            <a:pPr marL="231775" indent="-231775">
              <a:spcAft>
                <a:spcPts val="1000"/>
              </a:spcAft>
              <a:buFont typeface="Arial" panose="020B0604020202020204" pitchFamily="34" charset="0"/>
              <a:buChar char="•"/>
            </a:pPr>
            <a:r>
              <a:rPr lang="en-US" dirty="0">
                <a:solidFill>
                  <a:schemeClr val="tx2"/>
                </a:solidFill>
              </a:rPr>
              <a:t>Personalized Leadership Development Program through The Leadership Trust</a:t>
            </a:r>
          </a:p>
          <a:p>
            <a:pPr marL="231775" indent="-231775">
              <a:spcAft>
                <a:spcPts val="1000"/>
              </a:spcAft>
              <a:buFont typeface="Arial" panose="020B0604020202020204" pitchFamily="34" charset="0"/>
              <a:buChar char="•"/>
            </a:pPr>
            <a:r>
              <a:rPr lang="en-US" dirty="0">
                <a:solidFill>
                  <a:schemeClr val="tx2"/>
                </a:solidFill>
              </a:rPr>
              <a:t>Leadership Development Program, Center for Creative Leadership</a:t>
            </a:r>
          </a:p>
          <a:p>
            <a:pPr marL="231775" indent="-231775">
              <a:spcAft>
                <a:spcPts val="1000"/>
              </a:spcAft>
              <a:buFont typeface="Arial" panose="020B0604020202020204" pitchFamily="34" charset="0"/>
              <a:buChar char="•"/>
            </a:pPr>
            <a:r>
              <a:rPr lang="en-US" dirty="0">
                <a:solidFill>
                  <a:schemeClr val="tx2"/>
                </a:solidFill>
              </a:rPr>
              <a:t>Certified Trainer, Managing Goal Achievement and Integrity Selling</a:t>
            </a:r>
          </a:p>
          <a:p>
            <a:pPr marL="231775" indent="-231775">
              <a:spcAft>
                <a:spcPts val="300"/>
              </a:spcAft>
              <a:buFont typeface="Arial" panose="020B0604020202020204" pitchFamily="34" charset="0"/>
              <a:buChar char="•"/>
            </a:pPr>
            <a:r>
              <a:rPr lang="en-US" dirty="0">
                <a:solidFill>
                  <a:schemeClr val="tx2"/>
                </a:solidFill>
              </a:rPr>
              <a:t>Blue Cross Executive Facilitator in Mentoring Circles Program</a:t>
            </a:r>
          </a:p>
          <a:p>
            <a:pPr marL="573088" lvl="1" indent="-231775">
              <a:spcAft>
                <a:spcPts val="300"/>
              </a:spcAft>
              <a:buFont typeface="Arial" panose="020B0604020202020204" pitchFamily="34" charset="0"/>
              <a:buChar char="•"/>
            </a:pPr>
            <a:r>
              <a:rPr lang="en-US" dirty="0">
                <a:solidFill>
                  <a:schemeClr val="tx2"/>
                </a:solidFill>
              </a:rPr>
              <a:t>Leading Through Change</a:t>
            </a:r>
          </a:p>
          <a:p>
            <a:pPr marL="573088" lvl="1" indent="-231775">
              <a:spcAft>
                <a:spcPts val="300"/>
              </a:spcAft>
              <a:buFont typeface="Arial" panose="020B0604020202020204" pitchFamily="34" charset="0"/>
              <a:buChar char="•"/>
            </a:pPr>
            <a:r>
              <a:rPr lang="en-US" dirty="0">
                <a:solidFill>
                  <a:schemeClr val="tx2"/>
                </a:solidFill>
              </a:rPr>
              <a:t>Communicating Up to Leadership</a:t>
            </a:r>
          </a:p>
          <a:p>
            <a:pPr marL="573088" lvl="1" indent="-231775">
              <a:spcAft>
                <a:spcPts val="300"/>
              </a:spcAft>
              <a:buFont typeface="Arial" panose="020B0604020202020204" pitchFamily="34" charset="0"/>
              <a:buChar char="•"/>
            </a:pPr>
            <a:r>
              <a:rPr lang="en-US" dirty="0">
                <a:solidFill>
                  <a:schemeClr val="tx2"/>
                </a:solidFill>
              </a:rPr>
              <a:t>Preparing for Next Level Leadership</a:t>
            </a:r>
          </a:p>
        </p:txBody>
      </p:sp>
    </p:spTree>
    <p:extLst>
      <p:ext uri="{BB962C8B-B14F-4D97-AF65-F5344CB8AC3E}">
        <p14:creationId xmlns:p14="http://schemas.microsoft.com/office/powerpoint/2010/main" val="389155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B04501-F4CC-4126-A2FA-1221F36B2E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p:blipFill>
        <p:spPr>
          <a:xfrm>
            <a:off x="13017" y="2928831"/>
            <a:ext cx="9154179" cy="3930834"/>
          </a:xfrm>
          <a:prstGeom prst="rect">
            <a:avLst/>
          </a:prstGeom>
        </p:spPr>
      </p:pic>
      <p:grpSp>
        <p:nvGrpSpPr>
          <p:cNvPr id="2" name="Group 1">
            <a:extLst>
              <a:ext uri="{FF2B5EF4-FFF2-40B4-BE49-F238E27FC236}">
                <a16:creationId xmlns:a16="http://schemas.microsoft.com/office/drawing/2014/main" id="{91E0049B-5E91-4BC6-9471-81615EB073FA}"/>
              </a:ext>
            </a:extLst>
          </p:cNvPr>
          <p:cNvGrpSpPr/>
          <p:nvPr/>
        </p:nvGrpSpPr>
        <p:grpSpPr>
          <a:xfrm>
            <a:off x="464903" y="58879"/>
            <a:ext cx="8250909" cy="3325960"/>
            <a:chOff x="441708" y="58879"/>
            <a:chExt cx="8250909" cy="3325960"/>
          </a:xfrm>
        </p:grpSpPr>
        <p:pic>
          <p:nvPicPr>
            <p:cNvPr id="21" name="Picture 20">
              <a:extLst>
                <a:ext uri="{FF2B5EF4-FFF2-40B4-BE49-F238E27FC236}">
                  <a16:creationId xmlns:a16="http://schemas.microsoft.com/office/drawing/2014/main" id="{83D70719-14A2-498E-B89D-C40FB1490A4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rcRect/>
            <a:stretch/>
          </p:blipFill>
          <p:spPr>
            <a:xfrm rot="17320388">
              <a:off x="2842179" y="220986"/>
              <a:ext cx="2494184" cy="2233734"/>
            </a:xfrm>
            <a:prstGeom prst="rect">
              <a:avLst/>
            </a:prstGeom>
            <a:scene3d>
              <a:camera prst="isometricTopUp"/>
              <a:lightRig rig="threePt" dir="t"/>
            </a:scene3d>
          </p:spPr>
        </p:pic>
        <p:grpSp>
          <p:nvGrpSpPr>
            <p:cNvPr id="29" name="Group 28">
              <a:extLst>
                <a:ext uri="{FF2B5EF4-FFF2-40B4-BE49-F238E27FC236}">
                  <a16:creationId xmlns:a16="http://schemas.microsoft.com/office/drawing/2014/main" id="{7E26BD3E-EA09-4649-AD3B-134F8A22104C}"/>
                </a:ext>
              </a:extLst>
            </p:cNvPr>
            <p:cNvGrpSpPr/>
            <p:nvPr/>
          </p:nvGrpSpPr>
          <p:grpSpPr>
            <a:xfrm>
              <a:off x="441708" y="58879"/>
              <a:ext cx="8250909" cy="3325960"/>
              <a:chOff x="455996" y="130319"/>
              <a:chExt cx="8250909" cy="3325960"/>
            </a:xfrm>
          </p:grpSpPr>
          <p:pic>
            <p:nvPicPr>
              <p:cNvPr id="26" name="Picture 25">
                <a:extLst>
                  <a:ext uri="{FF2B5EF4-FFF2-40B4-BE49-F238E27FC236}">
                    <a16:creationId xmlns:a16="http://schemas.microsoft.com/office/drawing/2014/main" id="{89DBA33E-119E-45FC-9972-DEE2A9537BA5}"/>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5996" y="130319"/>
                <a:ext cx="2258994" cy="3325960"/>
              </a:xfrm>
              <a:prstGeom prst="rect">
                <a:avLst/>
              </a:prstGeom>
            </p:spPr>
          </p:pic>
          <p:grpSp>
            <p:nvGrpSpPr>
              <p:cNvPr id="28" name="Group 27">
                <a:extLst>
                  <a:ext uri="{FF2B5EF4-FFF2-40B4-BE49-F238E27FC236}">
                    <a16:creationId xmlns:a16="http://schemas.microsoft.com/office/drawing/2014/main" id="{BF29A3CF-A421-4B63-9348-3B081C679003}"/>
                  </a:ext>
                </a:extLst>
              </p:cNvPr>
              <p:cNvGrpSpPr/>
              <p:nvPr/>
            </p:nvGrpSpPr>
            <p:grpSpPr>
              <a:xfrm>
                <a:off x="2847609" y="423389"/>
                <a:ext cx="5859296" cy="2739820"/>
                <a:chOff x="2804745" y="303621"/>
                <a:chExt cx="5859296" cy="2739820"/>
              </a:xfrm>
            </p:grpSpPr>
            <p:sp>
              <p:nvSpPr>
                <p:cNvPr id="23" name="TextBox 22">
                  <a:extLst>
                    <a:ext uri="{FF2B5EF4-FFF2-40B4-BE49-F238E27FC236}">
                      <a16:creationId xmlns:a16="http://schemas.microsoft.com/office/drawing/2014/main" id="{094DBDC2-E853-4837-AB76-A320B2E92120}"/>
                    </a:ext>
                  </a:extLst>
                </p:cNvPr>
                <p:cNvSpPr txBox="1"/>
                <p:nvPr/>
              </p:nvSpPr>
              <p:spPr>
                <a:xfrm>
                  <a:off x="2804745" y="303621"/>
                  <a:ext cx="857927" cy="1569660"/>
                </a:xfrm>
                <a:prstGeom prst="rect">
                  <a:avLst/>
                </a:prstGeom>
                <a:noFill/>
              </p:spPr>
              <p:txBody>
                <a:bodyPr wrap="none" rtlCol="0">
                  <a:spAutoFit/>
                </a:bodyPr>
                <a:lstStyle/>
                <a:p>
                  <a:r>
                    <a:rPr lang="en-US" sz="9600" dirty="0">
                      <a:solidFill>
                        <a:schemeClr val="accent5"/>
                      </a:solidFill>
                      <a:latin typeface="Arial Narrow" panose="020B0606020202030204" pitchFamily="34" charset="0"/>
                    </a:rPr>
                    <a:t>P</a:t>
                  </a:r>
                </a:p>
              </p:txBody>
            </p:sp>
            <p:sp>
              <p:nvSpPr>
                <p:cNvPr id="24" name="TextBox 23">
                  <a:extLst>
                    <a:ext uri="{FF2B5EF4-FFF2-40B4-BE49-F238E27FC236}">
                      <a16:creationId xmlns:a16="http://schemas.microsoft.com/office/drawing/2014/main" id="{09D91FB5-7C1B-4C93-9DB9-551A3DAD3021}"/>
                    </a:ext>
                  </a:extLst>
                </p:cNvPr>
                <p:cNvSpPr txBox="1"/>
                <p:nvPr/>
              </p:nvSpPr>
              <p:spPr>
                <a:xfrm>
                  <a:off x="4627523" y="333859"/>
                  <a:ext cx="3347391" cy="1569660"/>
                </a:xfrm>
                <a:prstGeom prst="rect">
                  <a:avLst/>
                </a:prstGeom>
                <a:noFill/>
              </p:spPr>
              <p:txBody>
                <a:bodyPr wrap="none" rtlCol="0">
                  <a:spAutoFit/>
                </a:bodyPr>
                <a:lstStyle/>
                <a:p>
                  <a:r>
                    <a:rPr lang="en-US" sz="9600" dirty="0">
                      <a:solidFill>
                        <a:srgbClr val="50A8E0"/>
                      </a:solidFill>
                      <a:latin typeface="Arial Narrow" panose="020B0606020202030204" pitchFamily="34" charset="0"/>
                    </a:rPr>
                    <a:t>R</a:t>
                  </a:r>
                  <a:r>
                    <a:rPr lang="en-US" sz="9600" dirty="0">
                      <a:solidFill>
                        <a:srgbClr val="B15682"/>
                      </a:solidFill>
                      <a:latin typeface="Arial Narrow" panose="020B0606020202030204" pitchFamily="34" charset="0"/>
                    </a:rPr>
                    <a:t>T</a:t>
                  </a:r>
                  <a:r>
                    <a:rPr lang="en-US" sz="9600" dirty="0">
                      <a:solidFill>
                        <a:srgbClr val="44AE44"/>
                      </a:solidFill>
                      <a:latin typeface="Arial Narrow" panose="020B0606020202030204" pitchFamily="34" charset="0"/>
                    </a:rPr>
                    <a:t>A</a:t>
                  </a:r>
                  <a:r>
                    <a:rPr lang="en-US" sz="9600" dirty="0">
                      <a:solidFill>
                        <a:srgbClr val="FFDF05"/>
                      </a:solidFill>
                      <a:effectLst>
                        <a:outerShdw blurRad="38100" dist="38100" dir="2700000" algn="tl">
                          <a:srgbClr val="000000">
                            <a:alpha val="43137"/>
                          </a:srgbClr>
                        </a:outerShdw>
                      </a:effectLst>
                      <a:latin typeface="Arial Narrow" panose="020B0606020202030204" pitchFamily="34" charset="0"/>
                    </a:rPr>
                    <a:t>L</a:t>
                  </a:r>
                  <a:r>
                    <a:rPr lang="en-US" sz="9600" dirty="0">
                      <a:solidFill>
                        <a:srgbClr val="7030A0"/>
                      </a:solidFill>
                      <a:latin typeface="Arial Narrow" panose="020B0606020202030204" pitchFamily="34" charset="0"/>
                    </a:rPr>
                    <a:t>S</a:t>
                  </a:r>
                </a:p>
              </p:txBody>
            </p:sp>
            <p:sp>
              <p:nvSpPr>
                <p:cNvPr id="22" name="TextBox 21">
                  <a:extLst>
                    <a:ext uri="{FF2B5EF4-FFF2-40B4-BE49-F238E27FC236}">
                      <a16:creationId xmlns:a16="http://schemas.microsoft.com/office/drawing/2014/main" id="{5E483C14-7B34-44C7-B0E3-DDE89C8F7956}"/>
                    </a:ext>
                  </a:extLst>
                </p:cNvPr>
                <p:cNvSpPr txBox="1"/>
                <p:nvPr/>
              </p:nvSpPr>
              <p:spPr>
                <a:xfrm>
                  <a:off x="2804745" y="1720002"/>
                  <a:ext cx="5859296" cy="1323439"/>
                </a:xfrm>
                <a:prstGeom prst="rect">
                  <a:avLst/>
                </a:prstGeom>
                <a:noFill/>
              </p:spPr>
              <p:txBody>
                <a:bodyPr wrap="none" rtlCol="0">
                  <a:spAutoFit/>
                </a:bodyPr>
                <a:lstStyle/>
                <a:p>
                  <a:r>
                    <a:rPr lang="en-US" sz="8000" dirty="0">
                      <a:solidFill>
                        <a:schemeClr val="tx2">
                          <a:lumMod val="75000"/>
                          <a:lumOff val="25000"/>
                        </a:schemeClr>
                      </a:solidFill>
                      <a:effectLst>
                        <a:glow rad="101600">
                          <a:schemeClr val="accent3">
                            <a:satMod val="175000"/>
                            <a:alpha val="40000"/>
                          </a:schemeClr>
                        </a:glow>
                      </a:effectLst>
                      <a:latin typeface="MV Boli" panose="02000500030200090000" pitchFamily="2" charset="0"/>
                      <a:cs typeface="MV Boli" panose="02000500030200090000" pitchFamily="2" charset="0"/>
                    </a:rPr>
                    <a:t>INFLUENCE</a:t>
                  </a:r>
                </a:p>
              </p:txBody>
            </p:sp>
            <p:sp>
              <p:nvSpPr>
                <p:cNvPr id="27" name="Rectangle 26">
                  <a:extLst>
                    <a:ext uri="{FF2B5EF4-FFF2-40B4-BE49-F238E27FC236}">
                      <a16:creationId xmlns:a16="http://schemas.microsoft.com/office/drawing/2014/main" id="{6F448EA6-CAF8-40A4-9E38-D7981058F232}"/>
                    </a:ext>
                  </a:extLst>
                </p:cNvPr>
                <p:cNvSpPr/>
                <p:nvPr/>
              </p:nvSpPr>
              <p:spPr>
                <a:xfrm>
                  <a:off x="3723851" y="990002"/>
                  <a:ext cx="660776" cy="461665"/>
                </a:xfrm>
                <a:prstGeom prst="rect">
                  <a:avLst/>
                </a:prstGeom>
              </p:spPr>
              <p:txBody>
                <a:bodyPr wrap="square">
                  <a:spAutoFit/>
                </a:bodyPr>
                <a:lstStyle/>
                <a:p>
                  <a:pPr algn="ctr"/>
                  <a:r>
                    <a:rPr lang="en-US" sz="2400" dirty="0">
                      <a:solidFill>
                        <a:srgbClr val="0374CC"/>
                      </a:solidFill>
                      <a:latin typeface="MV Boli" panose="02000500030200090000" pitchFamily="2" charset="0"/>
                      <a:cs typeface="MV Boli" panose="02000500030200090000" pitchFamily="2" charset="0"/>
                    </a:rPr>
                    <a:t>of</a:t>
                  </a:r>
                </a:p>
              </p:txBody>
            </p:sp>
          </p:grpSp>
        </p:grpSp>
      </p:grpSp>
      <p:sp>
        <p:nvSpPr>
          <p:cNvPr id="30" name="TextBox 29">
            <a:extLst>
              <a:ext uri="{FF2B5EF4-FFF2-40B4-BE49-F238E27FC236}">
                <a16:creationId xmlns:a16="http://schemas.microsoft.com/office/drawing/2014/main" id="{FFF91F9E-3366-41D5-B0BD-4336E093B9F9}"/>
              </a:ext>
            </a:extLst>
          </p:cNvPr>
          <p:cNvSpPr txBox="1"/>
          <p:nvPr/>
        </p:nvSpPr>
        <p:spPr>
          <a:xfrm rot="16200000">
            <a:off x="64278" y="4244973"/>
            <a:ext cx="1261884" cy="369332"/>
          </a:xfrm>
          <a:prstGeom prst="rect">
            <a:avLst/>
          </a:prstGeom>
          <a:noFill/>
        </p:spPr>
        <p:txBody>
          <a:bodyPr wrap="none" rtlCol="0">
            <a:spAutoFit/>
          </a:bodyPr>
          <a:lstStyle/>
          <a:p>
            <a:r>
              <a:rPr lang="en-US" b="1" dirty="0">
                <a:solidFill>
                  <a:schemeClr val="tx2">
                    <a:lumMod val="75000"/>
                    <a:lumOff val="25000"/>
                  </a:schemeClr>
                </a:solidFill>
              </a:rPr>
              <a:t>Character</a:t>
            </a:r>
          </a:p>
        </p:txBody>
      </p:sp>
      <p:sp>
        <p:nvSpPr>
          <p:cNvPr id="33" name="TextBox 32">
            <a:extLst>
              <a:ext uri="{FF2B5EF4-FFF2-40B4-BE49-F238E27FC236}">
                <a16:creationId xmlns:a16="http://schemas.microsoft.com/office/drawing/2014/main" id="{EC73F2BA-9115-438C-A85A-3E6DA0B1B350}"/>
              </a:ext>
            </a:extLst>
          </p:cNvPr>
          <p:cNvSpPr txBox="1"/>
          <p:nvPr/>
        </p:nvSpPr>
        <p:spPr>
          <a:xfrm rot="5400000">
            <a:off x="610658" y="4418199"/>
            <a:ext cx="1223412" cy="369332"/>
          </a:xfrm>
          <a:prstGeom prst="rect">
            <a:avLst/>
          </a:prstGeom>
          <a:noFill/>
        </p:spPr>
        <p:txBody>
          <a:bodyPr wrap="none" rtlCol="0">
            <a:spAutoFit/>
          </a:bodyPr>
          <a:lstStyle/>
          <a:p>
            <a:r>
              <a:rPr lang="en-US" b="1" dirty="0">
                <a:solidFill>
                  <a:schemeClr val="tx2">
                    <a:lumMod val="75000"/>
                    <a:lumOff val="25000"/>
                  </a:schemeClr>
                </a:solidFill>
              </a:rPr>
              <a:t>Expertise</a:t>
            </a:r>
          </a:p>
        </p:txBody>
      </p:sp>
      <p:sp>
        <p:nvSpPr>
          <p:cNvPr id="34" name="TextBox 33">
            <a:extLst>
              <a:ext uri="{FF2B5EF4-FFF2-40B4-BE49-F238E27FC236}">
                <a16:creationId xmlns:a16="http://schemas.microsoft.com/office/drawing/2014/main" id="{EE107AEE-7426-4365-9596-7B2454F552B4}"/>
              </a:ext>
            </a:extLst>
          </p:cNvPr>
          <p:cNvSpPr txBox="1"/>
          <p:nvPr/>
        </p:nvSpPr>
        <p:spPr>
          <a:xfrm rot="16200000">
            <a:off x="1460724" y="4238967"/>
            <a:ext cx="1484245" cy="369194"/>
          </a:xfrm>
          <a:prstGeom prst="rect">
            <a:avLst/>
          </a:prstGeom>
          <a:noFill/>
        </p:spPr>
        <p:txBody>
          <a:bodyPr wrap="square" rtlCol="0">
            <a:spAutoFit/>
          </a:bodyPr>
          <a:lstStyle/>
          <a:p>
            <a:r>
              <a:rPr lang="en-US" b="1" dirty="0">
                <a:solidFill>
                  <a:srgbClr val="00B050"/>
                </a:solidFill>
              </a:rPr>
              <a:t>Information</a:t>
            </a:r>
          </a:p>
        </p:txBody>
      </p:sp>
      <p:sp>
        <p:nvSpPr>
          <p:cNvPr id="35" name="TextBox 34">
            <a:extLst>
              <a:ext uri="{FF2B5EF4-FFF2-40B4-BE49-F238E27FC236}">
                <a16:creationId xmlns:a16="http://schemas.microsoft.com/office/drawing/2014/main" id="{F14D6838-A84F-4E3F-BA20-5F2E593280F0}"/>
              </a:ext>
            </a:extLst>
          </p:cNvPr>
          <p:cNvSpPr txBox="1"/>
          <p:nvPr/>
        </p:nvSpPr>
        <p:spPr>
          <a:xfrm rot="5231067">
            <a:off x="6912530" y="4590767"/>
            <a:ext cx="1454244" cy="369332"/>
          </a:xfrm>
          <a:prstGeom prst="rect">
            <a:avLst/>
          </a:prstGeom>
          <a:noFill/>
        </p:spPr>
        <p:txBody>
          <a:bodyPr wrap="none" rtlCol="0">
            <a:spAutoFit/>
          </a:bodyPr>
          <a:lstStyle/>
          <a:p>
            <a:pPr algn="ctr"/>
            <a:r>
              <a:rPr lang="en-US" b="1" dirty="0">
                <a:solidFill>
                  <a:schemeClr val="accent3"/>
                </a:solidFill>
              </a:rPr>
              <a:t>Intelligence</a:t>
            </a:r>
          </a:p>
        </p:txBody>
      </p:sp>
      <p:sp>
        <p:nvSpPr>
          <p:cNvPr id="36" name="TextBox 35">
            <a:extLst>
              <a:ext uri="{FF2B5EF4-FFF2-40B4-BE49-F238E27FC236}">
                <a16:creationId xmlns:a16="http://schemas.microsoft.com/office/drawing/2014/main" id="{41890FA8-8E92-497D-B1F0-AFDE3C8215EF}"/>
              </a:ext>
            </a:extLst>
          </p:cNvPr>
          <p:cNvSpPr txBox="1"/>
          <p:nvPr/>
        </p:nvSpPr>
        <p:spPr>
          <a:xfrm rot="235335">
            <a:off x="4526600" y="4078362"/>
            <a:ext cx="1441420" cy="369332"/>
          </a:xfrm>
          <a:prstGeom prst="rect">
            <a:avLst/>
          </a:prstGeom>
          <a:noFill/>
        </p:spPr>
        <p:txBody>
          <a:bodyPr wrap="none" rtlCol="0">
            <a:spAutoFit/>
            <a:scene3d>
              <a:camera prst="perspectiveHeroicExtremeLeftFacing"/>
              <a:lightRig rig="threePt" dir="t"/>
            </a:scene3d>
          </a:bodyPr>
          <a:lstStyle/>
          <a:p>
            <a:r>
              <a:rPr lang="en-US" b="1" dirty="0">
                <a:solidFill>
                  <a:srgbClr val="7030A0"/>
                </a:solidFill>
              </a:rPr>
              <a:t>Networking</a:t>
            </a:r>
          </a:p>
        </p:txBody>
      </p:sp>
      <p:sp>
        <p:nvSpPr>
          <p:cNvPr id="37" name="TextBox 36">
            <a:extLst>
              <a:ext uri="{FF2B5EF4-FFF2-40B4-BE49-F238E27FC236}">
                <a16:creationId xmlns:a16="http://schemas.microsoft.com/office/drawing/2014/main" id="{B46AFD20-6657-4B84-85B6-464E7ED65B5F}"/>
              </a:ext>
            </a:extLst>
          </p:cNvPr>
          <p:cNvSpPr txBox="1"/>
          <p:nvPr/>
        </p:nvSpPr>
        <p:spPr>
          <a:xfrm rot="16200000">
            <a:off x="5527497" y="4317044"/>
            <a:ext cx="1672253" cy="369332"/>
          </a:xfrm>
          <a:prstGeom prst="rect">
            <a:avLst/>
          </a:prstGeom>
          <a:noFill/>
        </p:spPr>
        <p:txBody>
          <a:bodyPr wrap="none" rtlCol="0">
            <a:spAutoFit/>
          </a:bodyPr>
          <a:lstStyle/>
          <a:p>
            <a:r>
              <a:rPr lang="en-US" b="1" dirty="0">
                <a:solidFill>
                  <a:schemeClr val="accent2">
                    <a:lumMod val="75000"/>
                  </a:schemeClr>
                </a:solidFill>
              </a:rPr>
              <a:t>Collaboration</a:t>
            </a:r>
          </a:p>
        </p:txBody>
      </p:sp>
      <p:sp>
        <p:nvSpPr>
          <p:cNvPr id="38" name="TextBox 37">
            <a:extLst>
              <a:ext uri="{FF2B5EF4-FFF2-40B4-BE49-F238E27FC236}">
                <a16:creationId xmlns:a16="http://schemas.microsoft.com/office/drawing/2014/main" id="{885013C3-8BF4-4001-8B1A-8F8A641FA40D}"/>
              </a:ext>
            </a:extLst>
          </p:cNvPr>
          <p:cNvSpPr txBox="1"/>
          <p:nvPr/>
        </p:nvSpPr>
        <p:spPr>
          <a:xfrm>
            <a:off x="8004504" y="4246683"/>
            <a:ext cx="1095172" cy="369332"/>
          </a:xfrm>
          <a:prstGeom prst="rect">
            <a:avLst/>
          </a:prstGeom>
          <a:noFill/>
        </p:spPr>
        <p:txBody>
          <a:bodyPr wrap="none" rtlCol="0">
            <a:spAutoFit/>
            <a:scene3d>
              <a:camera prst="perspectiveContrastingRightFacing"/>
              <a:lightRig rig="threePt" dir="t"/>
            </a:scene3d>
          </a:bodyPr>
          <a:lstStyle/>
          <a:p>
            <a:r>
              <a:rPr lang="en-US" b="1" dirty="0">
                <a:solidFill>
                  <a:srgbClr val="B15682"/>
                </a:solidFill>
              </a:rPr>
              <a:t>Funding</a:t>
            </a:r>
          </a:p>
        </p:txBody>
      </p:sp>
      <p:sp>
        <p:nvSpPr>
          <p:cNvPr id="39" name="TextBox 38">
            <a:extLst>
              <a:ext uri="{FF2B5EF4-FFF2-40B4-BE49-F238E27FC236}">
                <a16:creationId xmlns:a16="http://schemas.microsoft.com/office/drawing/2014/main" id="{04CF4B56-5EE3-4D61-A0AF-1AF6BD6F0BB5}"/>
              </a:ext>
            </a:extLst>
          </p:cNvPr>
          <p:cNvSpPr txBox="1"/>
          <p:nvPr/>
        </p:nvSpPr>
        <p:spPr>
          <a:xfrm rot="16019823">
            <a:off x="6451374" y="4522238"/>
            <a:ext cx="864339" cy="369332"/>
          </a:xfrm>
          <a:prstGeom prst="rect">
            <a:avLst/>
          </a:prstGeom>
          <a:noFill/>
        </p:spPr>
        <p:txBody>
          <a:bodyPr wrap="none" rtlCol="0">
            <a:spAutoFit/>
          </a:bodyPr>
          <a:lstStyle/>
          <a:p>
            <a:pPr algn="ctr"/>
            <a:r>
              <a:rPr lang="en-US" b="1" dirty="0">
                <a:solidFill>
                  <a:schemeClr val="accent3"/>
                </a:solidFill>
              </a:rPr>
              <a:t>Social</a:t>
            </a:r>
          </a:p>
        </p:txBody>
      </p:sp>
      <p:sp>
        <p:nvSpPr>
          <p:cNvPr id="40" name="TextBox 39">
            <a:extLst>
              <a:ext uri="{FF2B5EF4-FFF2-40B4-BE49-F238E27FC236}">
                <a16:creationId xmlns:a16="http://schemas.microsoft.com/office/drawing/2014/main" id="{B2896867-E53E-4219-9991-A2E1F8395016}"/>
              </a:ext>
            </a:extLst>
          </p:cNvPr>
          <p:cNvSpPr txBox="1"/>
          <p:nvPr/>
        </p:nvSpPr>
        <p:spPr>
          <a:xfrm rot="16629525">
            <a:off x="3154468" y="4074719"/>
            <a:ext cx="1903085" cy="369332"/>
          </a:xfrm>
          <a:prstGeom prst="rect">
            <a:avLst/>
          </a:prstGeom>
          <a:noFill/>
        </p:spPr>
        <p:txBody>
          <a:bodyPr wrap="none" rtlCol="0">
            <a:spAutoFit/>
            <a:scene3d>
              <a:camera prst="isometricOffAxis1Right"/>
              <a:lightRig rig="threePt" dir="t"/>
            </a:scene3d>
          </a:bodyPr>
          <a:lstStyle/>
          <a:p>
            <a:r>
              <a:rPr lang="en-US" b="1" dirty="0">
                <a:solidFill>
                  <a:schemeClr val="tx2"/>
                </a:solidFill>
              </a:rPr>
              <a:t>Connectedness</a:t>
            </a:r>
          </a:p>
        </p:txBody>
      </p:sp>
      <p:pic>
        <p:nvPicPr>
          <p:cNvPr id="41" name="Picture 40">
            <a:extLst>
              <a:ext uri="{FF2B5EF4-FFF2-40B4-BE49-F238E27FC236}">
                <a16:creationId xmlns:a16="http://schemas.microsoft.com/office/drawing/2014/main" id="{E233F541-CE4E-4B99-9937-E10EC3A01B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63622" y="6014514"/>
            <a:ext cx="2952266" cy="956474"/>
          </a:xfrm>
          <a:prstGeom prst="rect">
            <a:avLst/>
          </a:prstGeom>
          <a:effectLst>
            <a:softEdge rad="127000"/>
          </a:effectLst>
        </p:spPr>
      </p:pic>
    </p:spTree>
    <p:extLst>
      <p:ext uri="{BB962C8B-B14F-4D97-AF65-F5344CB8AC3E}">
        <p14:creationId xmlns:p14="http://schemas.microsoft.com/office/powerpoint/2010/main" val="217266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A23105A-05E7-4385-A065-E2054F06DE06}"/>
              </a:ext>
            </a:extLst>
          </p:cNvPr>
          <p:cNvSpPr/>
          <p:nvPr/>
        </p:nvSpPr>
        <p:spPr>
          <a:xfrm>
            <a:off x="3897675" y="0"/>
            <a:ext cx="5090614" cy="6858000"/>
          </a:xfrm>
          <a:prstGeom prst="rect">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5" name="Picture 4">
            <a:extLst>
              <a:ext uri="{FF2B5EF4-FFF2-40B4-BE49-F238E27FC236}">
                <a16:creationId xmlns:a16="http://schemas.microsoft.com/office/drawing/2014/main" id="{32B88047-1CB5-4044-BF0F-DE9E6D38C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08" y="37003"/>
            <a:ext cx="3875966" cy="2024953"/>
          </a:xfrm>
          <a:prstGeom prst="rect">
            <a:avLst/>
          </a:prstGeom>
        </p:spPr>
      </p:pic>
      <p:sp>
        <p:nvSpPr>
          <p:cNvPr id="6" name="TextBox 5">
            <a:extLst>
              <a:ext uri="{FF2B5EF4-FFF2-40B4-BE49-F238E27FC236}">
                <a16:creationId xmlns:a16="http://schemas.microsoft.com/office/drawing/2014/main" id="{81194342-9987-48FC-AE50-D99F0821610B}"/>
              </a:ext>
            </a:extLst>
          </p:cNvPr>
          <p:cNvSpPr txBox="1"/>
          <p:nvPr/>
        </p:nvSpPr>
        <p:spPr>
          <a:xfrm>
            <a:off x="21709" y="3146241"/>
            <a:ext cx="3138995" cy="3046988"/>
          </a:xfrm>
          <a:prstGeom prst="rect">
            <a:avLst/>
          </a:prstGeom>
          <a:noFill/>
        </p:spPr>
        <p:txBody>
          <a:bodyPr wrap="square" rtlCol="0">
            <a:spAutoFit/>
          </a:bodyPr>
          <a:lstStyle/>
          <a:p>
            <a:r>
              <a:rPr lang="en-US" sz="4800" dirty="0">
                <a:ln w="0"/>
                <a:solidFill>
                  <a:srgbClr val="00B050"/>
                </a:solidFill>
                <a:effectLst>
                  <a:reflection blurRad="6350" stA="53000" endA="300" endPos="35500" dir="5400000" sy="-90000" algn="bl" rotWithShape="0"/>
                </a:effectLst>
                <a:latin typeface="MV Boli" panose="02000500030200090000" pitchFamily="2" charset="0"/>
                <a:cs typeface="MV Boli" panose="02000500030200090000" pitchFamily="2" charset="0"/>
              </a:rPr>
              <a:t>Ask Yourself These Questions</a:t>
            </a:r>
          </a:p>
        </p:txBody>
      </p:sp>
      <p:sp>
        <p:nvSpPr>
          <p:cNvPr id="7" name="Rectangle 6">
            <a:extLst>
              <a:ext uri="{FF2B5EF4-FFF2-40B4-BE49-F238E27FC236}">
                <a16:creationId xmlns:a16="http://schemas.microsoft.com/office/drawing/2014/main" id="{2E4AA9A6-EEB3-48F5-8CE8-191E55A0C3B8}"/>
              </a:ext>
            </a:extLst>
          </p:cNvPr>
          <p:cNvSpPr/>
          <p:nvPr/>
        </p:nvSpPr>
        <p:spPr>
          <a:xfrm>
            <a:off x="4156982" y="189738"/>
            <a:ext cx="4572000" cy="1631216"/>
          </a:xfrm>
          <a:prstGeom prst="rect">
            <a:avLst/>
          </a:prstGeom>
        </p:spPr>
        <p:txBody>
          <a:bodyPr>
            <a:spAutoFit/>
          </a:bodyPr>
          <a:lstStyle/>
          <a:p>
            <a:r>
              <a:rPr lang="en-US" sz="2000" b="1" dirty="0">
                <a:solidFill>
                  <a:schemeClr val="tx2"/>
                </a:solidFill>
                <a:latin typeface="Comic Sans MS" panose="030F0702030302020204" pitchFamily="66" charset="0"/>
              </a:rPr>
              <a:t>Character</a:t>
            </a:r>
          </a:p>
          <a:p>
            <a:r>
              <a:rPr lang="en-US" sz="2000" dirty="0">
                <a:solidFill>
                  <a:schemeClr val="bg1"/>
                </a:solidFill>
                <a:effectLst>
                  <a:outerShdw blurRad="38100" dist="38100" dir="2700000" algn="tl">
                    <a:srgbClr val="000000">
                      <a:alpha val="43137"/>
                    </a:srgbClr>
                  </a:outerShdw>
                </a:effectLst>
              </a:rPr>
              <a:t>Do you lead by example and follow through on your commitments? Are</a:t>
            </a:r>
          </a:p>
          <a:p>
            <a:r>
              <a:rPr lang="en-US" sz="2000" dirty="0">
                <a:solidFill>
                  <a:schemeClr val="bg1"/>
                </a:solidFill>
                <a:effectLst>
                  <a:outerShdw blurRad="38100" dist="38100" dir="2700000" algn="tl">
                    <a:srgbClr val="000000">
                      <a:alpha val="43137"/>
                    </a:srgbClr>
                  </a:outerShdw>
                </a:effectLst>
              </a:rPr>
              <a:t>you respectful, authentic and trustworthy?</a:t>
            </a:r>
          </a:p>
        </p:txBody>
      </p:sp>
      <p:sp>
        <p:nvSpPr>
          <p:cNvPr id="8" name="Rectangle 7">
            <a:extLst>
              <a:ext uri="{FF2B5EF4-FFF2-40B4-BE49-F238E27FC236}">
                <a16:creationId xmlns:a16="http://schemas.microsoft.com/office/drawing/2014/main" id="{DAC158EB-EEDD-44F6-B12F-D7986AD3FF67}"/>
              </a:ext>
            </a:extLst>
          </p:cNvPr>
          <p:cNvSpPr/>
          <p:nvPr/>
        </p:nvSpPr>
        <p:spPr>
          <a:xfrm>
            <a:off x="4156982" y="2010692"/>
            <a:ext cx="4572000" cy="1631216"/>
          </a:xfrm>
          <a:prstGeom prst="rect">
            <a:avLst/>
          </a:prstGeom>
        </p:spPr>
        <p:txBody>
          <a:bodyPr>
            <a:spAutoFit/>
          </a:bodyPr>
          <a:lstStyle/>
          <a:p>
            <a:r>
              <a:rPr lang="en-US" sz="2000" b="1" dirty="0">
                <a:solidFill>
                  <a:schemeClr val="tx2"/>
                </a:solidFill>
                <a:latin typeface="Comic Sans MS" panose="030F0702030302020204" pitchFamily="66" charset="0"/>
              </a:rPr>
              <a:t>Expertise</a:t>
            </a:r>
          </a:p>
          <a:p>
            <a:r>
              <a:rPr lang="en-US" sz="2000" dirty="0">
                <a:solidFill>
                  <a:schemeClr val="bg1"/>
                </a:solidFill>
                <a:effectLst>
                  <a:outerShdw blurRad="38100" dist="38100" dir="2700000" algn="tl">
                    <a:srgbClr val="000000">
                      <a:alpha val="43137"/>
                    </a:srgbClr>
                  </a:outerShdw>
                </a:effectLst>
              </a:rPr>
              <a:t>Do you have content knowledge and experience? Are you a thought leader? Do you understand the process needed to accomplish the objective?</a:t>
            </a:r>
          </a:p>
        </p:txBody>
      </p:sp>
      <p:sp>
        <p:nvSpPr>
          <p:cNvPr id="9" name="Rectangle 8">
            <a:extLst>
              <a:ext uri="{FF2B5EF4-FFF2-40B4-BE49-F238E27FC236}">
                <a16:creationId xmlns:a16="http://schemas.microsoft.com/office/drawing/2014/main" id="{3A0A91AB-7114-4F86-AB01-FF784B3FF767}"/>
              </a:ext>
            </a:extLst>
          </p:cNvPr>
          <p:cNvSpPr/>
          <p:nvPr/>
        </p:nvSpPr>
        <p:spPr>
          <a:xfrm>
            <a:off x="4156982" y="3831647"/>
            <a:ext cx="4572000" cy="1323439"/>
          </a:xfrm>
          <a:prstGeom prst="rect">
            <a:avLst/>
          </a:prstGeom>
        </p:spPr>
        <p:txBody>
          <a:bodyPr>
            <a:spAutoFit/>
          </a:bodyPr>
          <a:lstStyle/>
          <a:p>
            <a:r>
              <a:rPr lang="en-US" sz="2000" b="1" dirty="0">
                <a:solidFill>
                  <a:schemeClr val="tx2"/>
                </a:solidFill>
                <a:latin typeface="Comic Sans MS" panose="030F0702030302020204" pitchFamily="66" charset="0"/>
              </a:rPr>
              <a:t>Information</a:t>
            </a:r>
          </a:p>
          <a:p>
            <a:r>
              <a:rPr lang="en-US" sz="2000" dirty="0">
                <a:solidFill>
                  <a:schemeClr val="bg1"/>
                </a:solidFill>
                <a:effectLst>
                  <a:outerShdw blurRad="38100" dist="38100" dir="2700000" algn="tl">
                    <a:srgbClr val="000000">
                      <a:alpha val="43137"/>
                    </a:srgbClr>
                  </a:outerShdw>
                </a:effectLst>
              </a:rPr>
              <a:t>Do you have access to valuable information? If not, do you know who does?</a:t>
            </a:r>
          </a:p>
        </p:txBody>
      </p:sp>
      <p:sp>
        <p:nvSpPr>
          <p:cNvPr id="10" name="Rectangle 9">
            <a:extLst>
              <a:ext uri="{FF2B5EF4-FFF2-40B4-BE49-F238E27FC236}">
                <a16:creationId xmlns:a16="http://schemas.microsoft.com/office/drawing/2014/main" id="{C35B68C8-99D2-44C8-A037-05BE4520E251}"/>
              </a:ext>
            </a:extLst>
          </p:cNvPr>
          <p:cNvSpPr/>
          <p:nvPr/>
        </p:nvSpPr>
        <p:spPr>
          <a:xfrm>
            <a:off x="4156982" y="5344824"/>
            <a:ext cx="4319516" cy="1323439"/>
          </a:xfrm>
          <a:prstGeom prst="rect">
            <a:avLst/>
          </a:prstGeom>
        </p:spPr>
        <p:txBody>
          <a:bodyPr wrap="square">
            <a:spAutoFit/>
          </a:bodyPr>
          <a:lstStyle/>
          <a:p>
            <a:r>
              <a:rPr lang="en-US" sz="2000" b="1" dirty="0">
                <a:solidFill>
                  <a:schemeClr val="tx2"/>
                </a:solidFill>
                <a:latin typeface="Comic Sans MS" panose="030F0702030302020204" pitchFamily="66" charset="0"/>
              </a:rPr>
              <a:t>Connectedness</a:t>
            </a:r>
          </a:p>
          <a:p>
            <a:r>
              <a:rPr lang="en-US" sz="2000" dirty="0">
                <a:solidFill>
                  <a:schemeClr val="bg1"/>
                </a:solidFill>
                <a:effectLst>
                  <a:outerShdw blurRad="38100" dist="38100" dir="2700000" algn="tl">
                    <a:srgbClr val="000000">
                      <a:alpha val="43137"/>
                    </a:srgbClr>
                  </a:outerShdw>
                </a:effectLst>
              </a:rPr>
              <a:t>Do you form close relationships with people? Do they enjoy working with you? Do you engender loyalty?</a:t>
            </a:r>
          </a:p>
        </p:txBody>
      </p:sp>
      <p:sp>
        <p:nvSpPr>
          <p:cNvPr id="2" name="TextBox 1">
            <a:extLst>
              <a:ext uri="{FF2B5EF4-FFF2-40B4-BE49-F238E27FC236}">
                <a16:creationId xmlns:a16="http://schemas.microsoft.com/office/drawing/2014/main" id="{E4EF353D-BC78-4FB7-A540-D016786618E4}"/>
              </a:ext>
            </a:extLst>
          </p:cNvPr>
          <p:cNvSpPr txBox="1"/>
          <p:nvPr/>
        </p:nvSpPr>
        <p:spPr>
          <a:xfrm>
            <a:off x="21708" y="2061956"/>
            <a:ext cx="3470822" cy="461665"/>
          </a:xfrm>
          <a:prstGeom prst="rect">
            <a:avLst/>
          </a:prstGeom>
          <a:noFill/>
        </p:spPr>
        <p:txBody>
          <a:bodyPr wrap="none" rtlCol="0">
            <a:spAutoFit/>
          </a:bodyPr>
          <a:lstStyle/>
          <a:p>
            <a:r>
              <a:rPr lang="en-US" sz="2400" b="1" dirty="0">
                <a:solidFill>
                  <a:srgbClr val="7030A0"/>
                </a:solidFill>
                <a:latin typeface="MV Boli" panose="02000500030200090000" pitchFamily="2" charset="0"/>
                <a:cs typeface="MV Boli" panose="02000500030200090000" pitchFamily="2" charset="0"/>
              </a:rPr>
              <a:t>The First Four Portals</a:t>
            </a:r>
          </a:p>
        </p:txBody>
      </p:sp>
    </p:spTree>
    <p:extLst>
      <p:ext uri="{BB962C8B-B14F-4D97-AF65-F5344CB8AC3E}">
        <p14:creationId xmlns:p14="http://schemas.microsoft.com/office/powerpoint/2010/main" val="751258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A23105A-05E7-4385-A065-E2054F06DE06}"/>
              </a:ext>
            </a:extLst>
          </p:cNvPr>
          <p:cNvSpPr/>
          <p:nvPr/>
        </p:nvSpPr>
        <p:spPr>
          <a:xfrm>
            <a:off x="13255" y="-7316"/>
            <a:ext cx="4995081" cy="6865316"/>
          </a:xfrm>
          <a:prstGeom prst="rect">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5" name="Picture 4">
            <a:extLst>
              <a:ext uri="{FF2B5EF4-FFF2-40B4-BE49-F238E27FC236}">
                <a16:creationId xmlns:a16="http://schemas.microsoft.com/office/drawing/2014/main" id="{32B88047-1CB5-4044-BF0F-DE9E6D38C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33508" y="194030"/>
            <a:ext cx="3875966" cy="2024953"/>
          </a:xfrm>
          <a:prstGeom prst="rect">
            <a:avLst/>
          </a:prstGeom>
        </p:spPr>
      </p:pic>
      <p:sp>
        <p:nvSpPr>
          <p:cNvPr id="6" name="TextBox 5">
            <a:extLst>
              <a:ext uri="{FF2B5EF4-FFF2-40B4-BE49-F238E27FC236}">
                <a16:creationId xmlns:a16="http://schemas.microsoft.com/office/drawing/2014/main" id="{81194342-9987-48FC-AE50-D99F0821610B}"/>
              </a:ext>
            </a:extLst>
          </p:cNvPr>
          <p:cNvSpPr txBox="1"/>
          <p:nvPr/>
        </p:nvSpPr>
        <p:spPr>
          <a:xfrm>
            <a:off x="5233509" y="3303268"/>
            <a:ext cx="3138995" cy="3046988"/>
          </a:xfrm>
          <a:prstGeom prst="rect">
            <a:avLst/>
          </a:prstGeom>
          <a:noFill/>
        </p:spPr>
        <p:txBody>
          <a:bodyPr wrap="square" rtlCol="0">
            <a:spAutoFit/>
          </a:bodyPr>
          <a:lstStyle/>
          <a:p>
            <a:r>
              <a:rPr lang="en-US" sz="4800" dirty="0">
                <a:ln w="0"/>
                <a:solidFill>
                  <a:srgbClr val="7030A0"/>
                </a:solidFill>
                <a:effectLst>
                  <a:reflection blurRad="6350" stA="53000" endA="300" endPos="35500" dir="5400000" sy="-90000" algn="bl" rotWithShape="0"/>
                </a:effectLst>
                <a:latin typeface="MV Boli" panose="02000500030200090000" pitchFamily="2" charset="0"/>
                <a:cs typeface="MV Boli" panose="02000500030200090000" pitchFamily="2" charset="0"/>
              </a:rPr>
              <a:t>Ask Yourself These Questions</a:t>
            </a:r>
          </a:p>
        </p:txBody>
      </p:sp>
      <p:sp>
        <p:nvSpPr>
          <p:cNvPr id="2" name="TextBox 1">
            <a:extLst>
              <a:ext uri="{FF2B5EF4-FFF2-40B4-BE49-F238E27FC236}">
                <a16:creationId xmlns:a16="http://schemas.microsoft.com/office/drawing/2014/main" id="{E4EF353D-BC78-4FB7-A540-D016786618E4}"/>
              </a:ext>
            </a:extLst>
          </p:cNvPr>
          <p:cNvSpPr txBox="1"/>
          <p:nvPr/>
        </p:nvSpPr>
        <p:spPr>
          <a:xfrm>
            <a:off x="5233509" y="2218983"/>
            <a:ext cx="3430747" cy="461665"/>
          </a:xfrm>
          <a:prstGeom prst="rect">
            <a:avLst/>
          </a:prstGeom>
          <a:noFill/>
        </p:spPr>
        <p:txBody>
          <a:bodyPr wrap="none" rtlCol="0">
            <a:spAutoFit/>
          </a:bodyPr>
          <a:lstStyle/>
          <a:p>
            <a:r>
              <a:rPr lang="en-US" sz="2400" b="1" dirty="0">
                <a:solidFill>
                  <a:srgbClr val="00B050"/>
                </a:solidFill>
                <a:latin typeface="MV Boli" panose="02000500030200090000" pitchFamily="2" charset="0"/>
                <a:cs typeface="MV Boli" panose="02000500030200090000" pitchFamily="2" charset="0"/>
              </a:rPr>
              <a:t>The Last Four Portals</a:t>
            </a:r>
          </a:p>
        </p:txBody>
      </p:sp>
      <p:sp>
        <p:nvSpPr>
          <p:cNvPr id="11" name="Rectangle 10">
            <a:extLst>
              <a:ext uri="{FF2B5EF4-FFF2-40B4-BE49-F238E27FC236}">
                <a16:creationId xmlns:a16="http://schemas.microsoft.com/office/drawing/2014/main" id="{AB01335B-C9E5-481F-A05C-29969253858F}"/>
              </a:ext>
            </a:extLst>
          </p:cNvPr>
          <p:cNvSpPr/>
          <p:nvPr/>
        </p:nvSpPr>
        <p:spPr>
          <a:xfrm>
            <a:off x="265737" y="435960"/>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Social intelligence</a:t>
            </a:r>
          </a:p>
          <a:p>
            <a:r>
              <a:rPr lang="en-US" sz="2000" dirty="0">
                <a:solidFill>
                  <a:schemeClr val="bg1"/>
                </a:solidFill>
                <a:effectLst>
                  <a:outerShdw blurRad="38100" dist="38100" dir="2700000" algn="tl">
                    <a:srgbClr val="000000">
                      <a:alpha val="43137"/>
                    </a:srgbClr>
                  </a:outerShdw>
                </a:effectLst>
              </a:rPr>
              <a:t>Do you offer insight into interpersonal issues that interfere with work and help facilitate resolution of issues?</a:t>
            </a:r>
          </a:p>
        </p:txBody>
      </p:sp>
      <p:sp>
        <p:nvSpPr>
          <p:cNvPr id="12" name="Rectangle 11">
            <a:extLst>
              <a:ext uri="{FF2B5EF4-FFF2-40B4-BE49-F238E27FC236}">
                <a16:creationId xmlns:a16="http://schemas.microsoft.com/office/drawing/2014/main" id="{2DE307EC-6781-4271-A145-E6D9E0C16EF6}"/>
              </a:ext>
            </a:extLst>
          </p:cNvPr>
          <p:cNvSpPr/>
          <p:nvPr/>
        </p:nvSpPr>
        <p:spPr>
          <a:xfrm>
            <a:off x="265737" y="2195358"/>
            <a:ext cx="4572000" cy="1323439"/>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Network</a:t>
            </a:r>
          </a:p>
          <a:p>
            <a:r>
              <a:rPr lang="en-US" sz="2000" dirty="0">
                <a:solidFill>
                  <a:schemeClr val="bg1"/>
                </a:solidFill>
                <a:effectLst>
                  <a:outerShdw blurRad="38100" dist="38100" dir="2700000" algn="tl">
                    <a:srgbClr val="000000">
                      <a:alpha val="43137"/>
                    </a:srgbClr>
                  </a:outerShdw>
                </a:effectLst>
              </a:rPr>
              <a:t>Do you put the right people in touch with each other? Can you garner the endorsements of credible people?</a:t>
            </a:r>
          </a:p>
        </p:txBody>
      </p:sp>
      <p:sp>
        <p:nvSpPr>
          <p:cNvPr id="13" name="Rectangle 12">
            <a:extLst>
              <a:ext uri="{FF2B5EF4-FFF2-40B4-BE49-F238E27FC236}">
                <a16:creationId xmlns:a16="http://schemas.microsoft.com/office/drawing/2014/main" id="{7E0F0E6D-ADAD-4D1E-9DD0-809DE5E30B43}"/>
              </a:ext>
            </a:extLst>
          </p:cNvPr>
          <p:cNvSpPr/>
          <p:nvPr/>
        </p:nvSpPr>
        <p:spPr>
          <a:xfrm>
            <a:off x="265737" y="3954756"/>
            <a:ext cx="4572000" cy="1015663"/>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Collaboration</a:t>
            </a:r>
          </a:p>
          <a:p>
            <a:r>
              <a:rPr lang="en-US" sz="2000" dirty="0">
                <a:solidFill>
                  <a:schemeClr val="bg1"/>
                </a:solidFill>
                <a:effectLst>
                  <a:outerShdw blurRad="38100" dist="38100" dir="2700000" algn="tl">
                    <a:srgbClr val="000000">
                      <a:alpha val="43137"/>
                    </a:srgbClr>
                  </a:outerShdw>
                </a:effectLst>
              </a:rPr>
              <a:t>Do you seek win-win solutions, unify coalitions and build community?</a:t>
            </a:r>
          </a:p>
        </p:txBody>
      </p:sp>
      <p:sp>
        <p:nvSpPr>
          <p:cNvPr id="14" name="Rectangle 13">
            <a:extLst>
              <a:ext uri="{FF2B5EF4-FFF2-40B4-BE49-F238E27FC236}">
                <a16:creationId xmlns:a16="http://schemas.microsoft.com/office/drawing/2014/main" id="{1839606A-A4FD-484B-9FBB-C0BB6419A3A6}"/>
              </a:ext>
            </a:extLst>
          </p:cNvPr>
          <p:cNvSpPr/>
          <p:nvPr/>
        </p:nvSpPr>
        <p:spPr>
          <a:xfrm>
            <a:off x="265737" y="5406378"/>
            <a:ext cx="4572000" cy="1015663"/>
          </a:xfrm>
          <a:prstGeom prst="rect">
            <a:avLst/>
          </a:prstGeom>
        </p:spPr>
        <p:txBody>
          <a:bodyPr>
            <a:spAutoFit/>
          </a:bodyPr>
          <a:lstStyle/>
          <a:p>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Funding</a:t>
            </a:r>
          </a:p>
          <a:p>
            <a:r>
              <a:rPr lang="en-US" sz="2000" dirty="0">
                <a:solidFill>
                  <a:schemeClr val="bg1"/>
                </a:solidFill>
                <a:effectLst>
                  <a:outerShdw blurRad="38100" dist="38100" dir="2700000" algn="tl">
                    <a:srgbClr val="000000">
                      <a:alpha val="43137"/>
                    </a:srgbClr>
                  </a:outerShdw>
                </a:effectLst>
              </a:rPr>
              <a:t>Do you have access to financial support? Can you build an ROI case?</a:t>
            </a:r>
          </a:p>
        </p:txBody>
      </p:sp>
    </p:spTree>
    <p:extLst>
      <p:ext uri="{BB962C8B-B14F-4D97-AF65-F5344CB8AC3E}">
        <p14:creationId xmlns:p14="http://schemas.microsoft.com/office/powerpoint/2010/main" val="221262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613A5E-6F2E-4B76-941A-37A1FDC4D8C0}"/>
              </a:ext>
            </a:extLst>
          </p:cNvPr>
          <p:cNvSpPr/>
          <p:nvPr/>
        </p:nvSpPr>
        <p:spPr>
          <a:xfrm>
            <a:off x="4585253" y="0"/>
            <a:ext cx="4572000" cy="6858000"/>
          </a:xfrm>
          <a:prstGeom prst="rect">
            <a:avLst/>
          </a:prstGeom>
          <a:solidFill>
            <a:srgbClr val="34B2E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solidFill>
                <a:schemeClr val="bg1"/>
              </a:solidFill>
            </a:endParaRPr>
          </a:p>
        </p:txBody>
      </p:sp>
      <p:pic>
        <p:nvPicPr>
          <p:cNvPr id="5" name="Picture 4">
            <a:extLst>
              <a:ext uri="{FF2B5EF4-FFF2-40B4-BE49-F238E27FC236}">
                <a16:creationId xmlns:a16="http://schemas.microsoft.com/office/drawing/2014/main" id="{32B88047-1CB5-4044-BF0F-DE9E6D38C5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29" y="32779"/>
            <a:ext cx="3957851" cy="2067733"/>
          </a:xfrm>
          <a:prstGeom prst="rect">
            <a:avLst/>
          </a:prstGeom>
        </p:spPr>
      </p:pic>
      <p:sp>
        <p:nvSpPr>
          <p:cNvPr id="15" name="Rectangle 14">
            <a:extLst>
              <a:ext uri="{FF2B5EF4-FFF2-40B4-BE49-F238E27FC236}">
                <a16:creationId xmlns:a16="http://schemas.microsoft.com/office/drawing/2014/main" id="{D586F25B-7E06-4AF1-9182-18EB3E86F684}"/>
              </a:ext>
            </a:extLst>
          </p:cNvPr>
          <p:cNvSpPr/>
          <p:nvPr/>
        </p:nvSpPr>
        <p:spPr>
          <a:xfrm>
            <a:off x="4721731" y="353986"/>
            <a:ext cx="4299044" cy="6217087"/>
          </a:xfrm>
          <a:prstGeom prst="rect">
            <a:avLst/>
          </a:prstGeom>
        </p:spPr>
        <p:txBody>
          <a:bodyPr wrap="square">
            <a:spAutoFit/>
          </a:bodyPr>
          <a:lstStyle/>
          <a:p>
            <a:pPr algn="ctr"/>
            <a:r>
              <a:rPr lang="en-US" sz="2400" b="1" dirty="0">
                <a:solidFill>
                  <a:schemeClr val="bg1"/>
                </a:solidFill>
                <a:latin typeface="Comic Sans MS" panose="030F0702030302020204" pitchFamily="66" charset="0"/>
              </a:rPr>
              <a:t>Build your muscles </a:t>
            </a:r>
          </a:p>
          <a:p>
            <a:pPr algn="ctr">
              <a:spcAft>
                <a:spcPts val="600"/>
              </a:spcAft>
            </a:pPr>
            <a:r>
              <a:rPr lang="en-US" sz="2400" b="1" dirty="0">
                <a:solidFill>
                  <a:schemeClr val="bg1"/>
                </a:solidFill>
                <a:latin typeface="Comic Sans MS" panose="030F0702030302020204" pitchFamily="66" charset="0"/>
              </a:rPr>
              <a:t>before you need them</a:t>
            </a:r>
          </a:p>
          <a:p>
            <a:pPr marL="231775" indent="-231775">
              <a:spcAft>
                <a:spcPts val="1800"/>
              </a:spcAft>
              <a:buFont typeface="Arial" panose="020B0604020202020204" pitchFamily="34" charset="0"/>
              <a:buChar char="•"/>
            </a:pPr>
            <a:r>
              <a:rPr lang="en-US" sz="2000" dirty="0">
                <a:solidFill>
                  <a:schemeClr val="bg1"/>
                </a:solidFill>
              </a:rPr>
              <a:t>Don’t rely on only one source of influence; when it doesn’t work you have no fallback position </a:t>
            </a:r>
          </a:p>
          <a:p>
            <a:pPr marL="231775" indent="-231775">
              <a:spcAft>
                <a:spcPts val="1800"/>
              </a:spcAft>
              <a:buFont typeface="Arial" panose="020B0604020202020204" pitchFamily="34" charset="0"/>
              <a:buChar char="•"/>
            </a:pPr>
            <a:r>
              <a:rPr lang="en-US" sz="2000" b="1" dirty="0">
                <a:solidFill>
                  <a:schemeClr val="bg1"/>
                </a:solidFill>
              </a:rPr>
              <a:t>Example</a:t>
            </a:r>
            <a:r>
              <a:rPr lang="en-US" sz="2000" dirty="0">
                <a:solidFill>
                  <a:schemeClr val="bg1"/>
                </a:solidFill>
              </a:rPr>
              <a:t>: If you always influence through the logic of expertise, you will have little impact on those who are more responsive to someone they have a personal connection with </a:t>
            </a:r>
          </a:p>
          <a:p>
            <a:pPr marL="231775" indent="-231775">
              <a:spcAft>
                <a:spcPts val="1800"/>
              </a:spcAft>
              <a:buFont typeface="Arial" panose="020B0604020202020204" pitchFamily="34" charset="0"/>
              <a:buChar char="•"/>
            </a:pPr>
            <a:r>
              <a:rPr lang="en-US" sz="2000" dirty="0">
                <a:solidFill>
                  <a:schemeClr val="bg1"/>
                </a:solidFill>
              </a:rPr>
              <a:t>When you develop more of these portals, you have more options</a:t>
            </a:r>
          </a:p>
          <a:p>
            <a:pPr marL="231775" indent="-231775">
              <a:spcAft>
                <a:spcPts val="1800"/>
              </a:spcAft>
              <a:buFont typeface="Arial" panose="020B0604020202020204" pitchFamily="34" charset="0"/>
              <a:buChar char="•"/>
            </a:pPr>
            <a:r>
              <a:rPr lang="en-US" sz="2000" dirty="0">
                <a:solidFill>
                  <a:schemeClr val="bg1"/>
                </a:solidFill>
              </a:rPr>
              <a:t>And, you have the opportunity to step back and consider which is the best portal for a particular situation</a:t>
            </a:r>
          </a:p>
        </p:txBody>
      </p:sp>
      <p:pic>
        <p:nvPicPr>
          <p:cNvPr id="21" name="Picture 20">
            <a:extLst>
              <a:ext uri="{FF2B5EF4-FFF2-40B4-BE49-F238E27FC236}">
                <a16:creationId xmlns:a16="http://schemas.microsoft.com/office/drawing/2014/main" id="{8572D673-F23D-4449-AA52-19A05669A4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53" y="2674962"/>
            <a:ext cx="4572000" cy="4183039"/>
          </a:xfrm>
          <a:prstGeom prst="rect">
            <a:avLst/>
          </a:prstGeom>
        </p:spPr>
      </p:pic>
      <p:pic>
        <p:nvPicPr>
          <p:cNvPr id="17" name="Picture 16">
            <a:extLst>
              <a:ext uri="{FF2B5EF4-FFF2-40B4-BE49-F238E27FC236}">
                <a16:creationId xmlns:a16="http://schemas.microsoft.com/office/drawing/2014/main" id="{0E3E28F2-24EF-40F5-8B5F-1C2EB8683C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634" y="1844733"/>
            <a:ext cx="3439238" cy="1660456"/>
          </a:xfrm>
          <a:prstGeom prst="rect">
            <a:avLst/>
          </a:prstGeom>
        </p:spPr>
      </p:pic>
    </p:spTree>
    <p:extLst>
      <p:ext uri="{BB962C8B-B14F-4D97-AF65-F5344CB8AC3E}">
        <p14:creationId xmlns:p14="http://schemas.microsoft.com/office/powerpoint/2010/main" val="3128392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06C222-2303-4C55-B8C3-258BA8DEDEFE}"/>
              </a:ext>
            </a:extLst>
          </p:cNvPr>
          <p:cNvSpPr/>
          <p:nvPr/>
        </p:nvSpPr>
        <p:spPr>
          <a:xfrm>
            <a:off x="4495403" y="0"/>
            <a:ext cx="4572000" cy="6858000"/>
          </a:xfrm>
          <a:prstGeom prst="rect">
            <a:avLst/>
          </a:prstGeom>
          <a:solidFill>
            <a:srgbClr val="E3EFF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grpSp>
        <p:nvGrpSpPr>
          <p:cNvPr id="7" name="Group 6">
            <a:extLst>
              <a:ext uri="{FF2B5EF4-FFF2-40B4-BE49-F238E27FC236}">
                <a16:creationId xmlns:a16="http://schemas.microsoft.com/office/drawing/2014/main" id="{11127563-CA60-4386-BCB2-20393DADA351}"/>
              </a:ext>
            </a:extLst>
          </p:cNvPr>
          <p:cNvGrpSpPr>
            <a:grpSpLocks noChangeAspect="1"/>
          </p:cNvGrpSpPr>
          <p:nvPr/>
        </p:nvGrpSpPr>
        <p:grpSpPr>
          <a:xfrm>
            <a:off x="-422342" y="1645698"/>
            <a:ext cx="5149765" cy="3433177"/>
            <a:chOff x="1524000" y="1397000"/>
            <a:chExt cx="6096000" cy="4064000"/>
          </a:xfrm>
        </p:grpSpPr>
        <p:graphicFrame>
          <p:nvGraphicFramePr>
            <p:cNvPr id="4" name="Diagram 3">
              <a:extLst>
                <a:ext uri="{FF2B5EF4-FFF2-40B4-BE49-F238E27FC236}">
                  <a16:creationId xmlns:a16="http://schemas.microsoft.com/office/drawing/2014/main" id="{9E52F6D8-512C-46D3-93E0-3A41E3BCBFCE}"/>
                </a:ext>
              </a:extLst>
            </p:cNvPr>
            <p:cNvGraphicFramePr/>
            <p:nvPr>
              <p:extLst>
                <p:ext uri="{D42A27DB-BD31-4B8C-83A1-F6EECF244321}">
                  <p14:modId xmlns:p14="http://schemas.microsoft.com/office/powerpoint/2010/main" val="425556708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eeform: Shape 4">
              <a:extLst>
                <a:ext uri="{FF2B5EF4-FFF2-40B4-BE49-F238E27FC236}">
                  <a16:creationId xmlns:a16="http://schemas.microsoft.com/office/drawing/2014/main" id="{7CBC2771-DFA0-40EB-A558-66B9218D9EA3}"/>
                </a:ext>
              </a:extLst>
            </p:cNvPr>
            <p:cNvSpPr/>
            <p:nvPr/>
          </p:nvSpPr>
          <p:spPr>
            <a:xfrm>
              <a:off x="4286113" y="3316397"/>
              <a:ext cx="571773" cy="574304"/>
            </a:xfrm>
            <a:custGeom>
              <a:avLst/>
              <a:gdLst>
                <a:gd name="connsiteX0" fmla="*/ 279469 w 571773"/>
                <a:gd name="connsiteY0" fmla="*/ 9 h 574304"/>
                <a:gd name="connsiteX1" fmla="*/ 6514 w 571773"/>
                <a:gd name="connsiteY1" fmla="*/ 504976 h 574304"/>
                <a:gd name="connsiteX2" fmla="*/ 566072 w 571773"/>
                <a:gd name="connsiteY2" fmla="*/ 518624 h 574304"/>
                <a:gd name="connsiteX3" fmla="*/ 279469 w 571773"/>
                <a:gd name="connsiteY3" fmla="*/ 9 h 574304"/>
              </a:gdLst>
              <a:ahLst/>
              <a:cxnLst>
                <a:cxn ang="0">
                  <a:pos x="connsiteX0" y="connsiteY0"/>
                </a:cxn>
                <a:cxn ang="0">
                  <a:pos x="connsiteX1" y="connsiteY1"/>
                </a:cxn>
                <a:cxn ang="0">
                  <a:pos x="connsiteX2" y="connsiteY2"/>
                </a:cxn>
                <a:cxn ang="0">
                  <a:pos x="connsiteX3" y="connsiteY3"/>
                </a:cxn>
              </a:cxnLst>
              <a:rect l="l" t="t" r="r" b="b"/>
              <a:pathLst>
                <a:path w="571773" h="574304">
                  <a:moveTo>
                    <a:pt x="279469" y="9"/>
                  </a:moveTo>
                  <a:cubicBezTo>
                    <a:pt x="186209" y="-2266"/>
                    <a:pt x="-41253" y="418540"/>
                    <a:pt x="6514" y="504976"/>
                  </a:cubicBezTo>
                  <a:cubicBezTo>
                    <a:pt x="54281" y="591412"/>
                    <a:pt x="520580" y="598236"/>
                    <a:pt x="566072" y="518624"/>
                  </a:cubicBezTo>
                  <a:cubicBezTo>
                    <a:pt x="611564" y="439012"/>
                    <a:pt x="372729" y="2284"/>
                    <a:pt x="279469" y="9"/>
                  </a:cubicBezTo>
                  <a:close/>
                </a:path>
              </a:pathLst>
            </a:custGeom>
            <a:solidFill>
              <a:schemeClr val="tx2">
                <a:lumMod val="50000"/>
                <a:lumOff val="50000"/>
              </a:schemeClr>
            </a:solid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00" dirty="0"/>
            </a:p>
          </p:txBody>
        </p:sp>
      </p:grpSp>
      <p:grpSp>
        <p:nvGrpSpPr>
          <p:cNvPr id="12" name="Group 11">
            <a:extLst>
              <a:ext uri="{FF2B5EF4-FFF2-40B4-BE49-F238E27FC236}">
                <a16:creationId xmlns:a16="http://schemas.microsoft.com/office/drawing/2014/main" id="{702160C3-0FD2-4227-A14B-19B6CE1EE3B5}"/>
              </a:ext>
            </a:extLst>
          </p:cNvPr>
          <p:cNvGrpSpPr/>
          <p:nvPr/>
        </p:nvGrpSpPr>
        <p:grpSpPr>
          <a:xfrm>
            <a:off x="332835" y="5284500"/>
            <a:ext cx="3548418" cy="1307373"/>
            <a:chOff x="532264" y="5093427"/>
            <a:chExt cx="3548418" cy="1307373"/>
          </a:xfrm>
        </p:grpSpPr>
        <p:sp>
          <p:nvSpPr>
            <p:cNvPr id="9" name="Rectangle 8">
              <a:extLst>
                <a:ext uri="{FF2B5EF4-FFF2-40B4-BE49-F238E27FC236}">
                  <a16:creationId xmlns:a16="http://schemas.microsoft.com/office/drawing/2014/main" id="{13B23F7C-2E07-4054-956A-0AAA988F5B92}"/>
                </a:ext>
              </a:extLst>
            </p:cNvPr>
            <p:cNvSpPr/>
            <p:nvPr/>
          </p:nvSpPr>
          <p:spPr>
            <a:xfrm>
              <a:off x="532264" y="5093427"/>
              <a:ext cx="3548418" cy="1307373"/>
            </a:xfrm>
            <a:prstGeom prst="rect">
              <a:avLst/>
            </a:prstGeom>
            <a:solidFill>
              <a:schemeClr val="bg1"/>
            </a:solidFill>
            <a:ln w="190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6" name="Freeform: Shape 5">
              <a:extLst>
                <a:ext uri="{FF2B5EF4-FFF2-40B4-BE49-F238E27FC236}">
                  <a16:creationId xmlns:a16="http://schemas.microsoft.com/office/drawing/2014/main" id="{11A1922D-6CD8-4698-B83E-B53EA875511E}"/>
                </a:ext>
              </a:extLst>
            </p:cNvPr>
            <p:cNvSpPr/>
            <p:nvPr/>
          </p:nvSpPr>
          <p:spPr>
            <a:xfrm>
              <a:off x="800171" y="5406440"/>
              <a:ext cx="571773" cy="574304"/>
            </a:xfrm>
            <a:custGeom>
              <a:avLst/>
              <a:gdLst>
                <a:gd name="connsiteX0" fmla="*/ 279469 w 571773"/>
                <a:gd name="connsiteY0" fmla="*/ 9 h 574304"/>
                <a:gd name="connsiteX1" fmla="*/ 6514 w 571773"/>
                <a:gd name="connsiteY1" fmla="*/ 504976 h 574304"/>
                <a:gd name="connsiteX2" fmla="*/ 566072 w 571773"/>
                <a:gd name="connsiteY2" fmla="*/ 518624 h 574304"/>
                <a:gd name="connsiteX3" fmla="*/ 279469 w 571773"/>
                <a:gd name="connsiteY3" fmla="*/ 9 h 574304"/>
              </a:gdLst>
              <a:ahLst/>
              <a:cxnLst>
                <a:cxn ang="0">
                  <a:pos x="connsiteX0" y="connsiteY0"/>
                </a:cxn>
                <a:cxn ang="0">
                  <a:pos x="connsiteX1" y="connsiteY1"/>
                </a:cxn>
                <a:cxn ang="0">
                  <a:pos x="connsiteX2" y="connsiteY2"/>
                </a:cxn>
                <a:cxn ang="0">
                  <a:pos x="connsiteX3" y="connsiteY3"/>
                </a:cxn>
              </a:cxnLst>
              <a:rect l="l" t="t" r="r" b="b"/>
              <a:pathLst>
                <a:path w="571773" h="574304">
                  <a:moveTo>
                    <a:pt x="279469" y="9"/>
                  </a:moveTo>
                  <a:cubicBezTo>
                    <a:pt x="186209" y="-2266"/>
                    <a:pt x="-41253" y="418540"/>
                    <a:pt x="6514" y="504976"/>
                  </a:cubicBezTo>
                  <a:cubicBezTo>
                    <a:pt x="54281" y="591412"/>
                    <a:pt x="520580" y="598236"/>
                    <a:pt x="566072" y="518624"/>
                  </a:cubicBezTo>
                  <a:cubicBezTo>
                    <a:pt x="611564" y="439012"/>
                    <a:pt x="372729" y="2284"/>
                    <a:pt x="279469" y="9"/>
                  </a:cubicBezTo>
                  <a:close/>
                </a:path>
              </a:pathLst>
            </a:custGeom>
            <a:solidFill>
              <a:schemeClr val="tx2">
                <a:lumMod val="50000"/>
                <a:lumOff val="50000"/>
              </a:schemeClr>
            </a:solid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8" name="TextBox 7">
              <a:extLst>
                <a:ext uri="{FF2B5EF4-FFF2-40B4-BE49-F238E27FC236}">
                  <a16:creationId xmlns:a16="http://schemas.microsoft.com/office/drawing/2014/main" id="{A5283D26-37C7-446B-97C3-35CDE26F4FEB}"/>
                </a:ext>
              </a:extLst>
            </p:cNvPr>
            <p:cNvSpPr txBox="1"/>
            <p:nvPr/>
          </p:nvSpPr>
          <p:spPr>
            <a:xfrm>
              <a:off x="1569492" y="5093428"/>
              <a:ext cx="2388359" cy="1200329"/>
            </a:xfrm>
            <a:prstGeom prst="rect">
              <a:avLst/>
            </a:prstGeom>
            <a:noFill/>
          </p:spPr>
          <p:txBody>
            <a:bodyPr wrap="square" rtlCol="0">
              <a:spAutoFit/>
            </a:bodyPr>
            <a:lstStyle/>
            <a:p>
              <a:r>
                <a:rPr lang="en-US" dirty="0">
                  <a:solidFill>
                    <a:schemeClr val="tx2"/>
                  </a:solidFill>
                </a:rPr>
                <a:t>No Guarantee that it all works out and your are a successful influencer</a:t>
              </a:r>
            </a:p>
          </p:txBody>
        </p:sp>
      </p:grpSp>
      <p:sp>
        <p:nvSpPr>
          <p:cNvPr id="10" name="Rectangle 9">
            <a:extLst>
              <a:ext uri="{FF2B5EF4-FFF2-40B4-BE49-F238E27FC236}">
                <a16:creationId xmlns:a16="http://schemas.microsoft.com/office/drawing/2014/main" id="{41CEC116-FDDB-43D9-88B7-37C9D9A5CD20}"/>
              </a:ext>
            </a:extLst>
          </p:cNvPr>
          <p:cNvSpPr/>
          <p:nvPr/>
        </p:nvSpPr>
        <p:spPr>
          <a:xfrm>
            <a:off x="4618235" y="131125"/>
            <a:ext cx="4244454" cy="6617196"/>
          </a:xfrm>
          <a:prstGeom prst="rect">
            <a:avLst/>
          </a:prstGeom>
        </p:spPr>
        <p:txBody>
          <a:bodyPr wrap="square">
            <a:spAutoFit/>
          </a:bodyPr>
          <a:lstStyle/>
          <a:p>
            <a:pPr algn="ctr"/>
            <a:r>
              <a:rPr lang="en-US" sz="2000" b="1" dirty="0">
                <a:solidFill>
                  <a:schemeClr val="tx2">
                    <a:lumMod val="75000"/>
                    <a:lumOff val="25000"/>
                  </a:schemeClr>
                </a:solidFill>
                <a:latin typeface="Comic Sans MS" panose="030F0702030302020204" pitchFamily="66" charset="0"/>
              </a:rPr>
              <a:t>There’s a difference </a:t>
            </a:r>
          </a:p>
          <a:p>
            <a:pPr algn="ctr"/>
            <a:r>
              <a:rPr lang="en-US" sz="2000" b="1" dirty="0">
                <a:solidFill>
                  <a:schemeClr val="tx2">
                    <a:lumMod val="75000"/>
                    <a:lumOff val="25000"/>
                  </a:schemeClr>
                </a:solidFill>
                <a:latin typeface="Comic Sans MS" panose="030F0702030302020204" pitchFamily="66" charset="0"/>
              </a:rPr>
              <a:t>between influencing and </a:t>
            </a:r>
          </a:p>
          <a:p>
            <a:pPr algn="ctr"/>
            <a:r>
              <a:rPr lang="en-US" sz="2000" b="1" dirty="0">
                <a:solidFill>
                  <a:schemeClr val="tx2">
                    <a:lumMod val="75000"/>
                    <a:lumOff val="25000"/>
                  </a:schemeClr>
                </a:solidFill>
                <a:latin typeface="Comic Sans MS" panose="030F0702030302020204" pitchFamily="66" charset="0"/>
              </a:rPr>
              <a:t>driving an agenda</a:t>
            </a:r>
          </a:p>
          <a:p>
            <a:r>
              <a:rPr lang="en-US" dirty="0">
                <a:solidFill>
                  <a:schemeClr val="tx2"/>
                </a:solidFill>
              </a:rPr>
              <a:t>If you are too attached, you are less likely to be heard. At some point, if you have done your best and have not been successful, you need to let it go.</a:t>
            </a:r>
          </a:p>
          <a:p>
            <a:endParaRPr lang="en-US" sz="1400" b="1" dirty="0">
              <a:solidFill>
                <a:srgbClr val="6B0001"/>
              </a:solidFill>
            </a:endParaRPr>
          </a:p>
          <a:p>
            <a:pPr algn="ctr"/>
            <a:r>
              <a:rPr lang="en-US" sz="2000" b="1" dirty="0">
                <a:solidFill>
                  <a:schemeClr val="tx2">
                    <a:lumMod val="75000"/>
                    <a:lumOff val="25000"/>
                  </a:schemeClr>
                </a:solidFill>
                <a:latin typeface="Comic Sans MS" panose="030F0702030302020204" pitchFamily="66" charset="0"/>
              </a:rPr>
              <a:t>There are no guarantees</a:t>
            </a:r>
          </a:p>
          <a:p>
            <a:pPr marL="231775" indent="-231775">
              <a:spcAft>
                <a:spcPts val="600"/>
              </a:spcAft>
              <a:buFont typeface="Arial" panose="020B0604020202020204" pitchFamily="34" charset="0"/>
              <a:buChar char="•"/>
            </a:pPr>
            <a:r>
              <a:rPr lang="en-US" dirty="0">
                <a:solidFill>
                  <a:schemeClr val="tx2"/>
                </a:solidFill>
              </a:rPr>
              <a:t>When we move away from authority-based leadership, not all efforts to influence will be successful </a:t>
            </a:r>
          </a:p>
          <a:p>
            <a:pPr marL="231775" indent="-231775">
              <a:spcAft>
                <a:spcPts val="600"/>
              </a:spcAft>
              <a:buFont typeface="Arial" panose="020B0604020202020204" pitchFamily="34" charset="0"/>
              <a:buChar char="•"/>
            </a:pPr>
            <a:r>
              <a:rPr lang="en-US" dirty="0">
                <a:solidFill>
                  <a:schemeClr val="tx2"/>
                </a:solidFill>
              </a:rPr>
              <a:t>Failing to influence does not mean you made a mistake </a:t>
            </a:r>
          </a:p>
          <a:p>
            <a:pPr marL="231775" indent="-231775">
              <a:spcAft>
                <a:spcPts val="600"/>
              </a:spcAft>
              <a:buFont typeface="Arial" panose="020B0604020202020204" pitchFamily="34" charset="0"/>
              <a:buChar char="•"/>
            </a:pPr>
            <a:r>
              <a:rPr lang="en-US" dirty="0">
                <a:solidFill>
                  <a:schemeClr val="tx2"/>
                </a:solidFill>
              </a:rPr>
              <a:t>It might have been a good idea but the wrong time </a:t>
            </a:r>
          </a:p>
          <a:p>
            <a:pPr marL="231775" indent="-231775">
              <a:spcAft>
                <a:spcPts val="600"/>
              </a:spcAft>
              <a:buFont typeface="Arial" panose="020B0604020202020204" pitchFamily="34" charset="0"/>
              <a:buChar char="•"/>
            </a:pPr>
            <a:r>
              <a:rPr lang="en-US" dirty="0">
                <a:solidFill>
                  <a:schemeClr val="tx2"/>
                </a:solidFill>
              </a:rPr>
              <a:t>When we shift from authority-based to influence-based leadership, we have to accept that we are not always in control </a:t>
            </a:r>
          </a:p>
          <a:p>
            <a:pPr marL="231775" indent="-231775">
              <a:spcAft>
                <a:spcPts val="600"/>
              </a:spcAft>
              <a:buFont typeface="Arial" panose="020B0604020202020204" pitchFamily="34" charset="0"/>
              <a:buChar char="•"/>
            </a:pPr>
            <a:r>
              <a:rPr lang="en-US" dirty="0">
                <a:solidFill>
                  <a:schemeClr val="tx2"/>
                </a:solidFill>
              </a:rPr>
              <a:t>However, the reality is that we actually never were.</a:t>
            </a:r>
          </a:p>
        </p:txBody>
      </p:sp>
      <p:pic>
        <p:nvPicPr>
          <p:cNvPr id="11" name="Picture 10">
            <a:extLst>
              <a:ext uri="{FF2B5EF4-FFF2-40B4-BE49-F238E27FC236}">
                <a16:creationId xmlns:a16="http://schemas.microsoft.com/office/drawing/2014/main" id="{2DD23D9C-21BC-46A3-B9A6-A467309088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0742" y="77645"/>
            <a:ext cx="3439238" cy="1796790"/>
          </a:xfrm>
          <a:prstGeom prst="rect">
            <a:avLst/>
          </a:prstGeom>
        </p:spPr>
      </p:pic>
    </p:spTree>
    <p:extLst>
      <p:ext uri="{BB962C8B-B14F-4D97-AF65-F5344CB8AC3E}">
        <p14:creationId xmlns:p14="http://schemas.microsoft.com/office/powerpoint/2010/main" val="401612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97B3548-553B-4E24-97B3-51CFC1F134EA}"/>
              </a:ext>
            </a:extLst>
          </p:cNvPr>
          <p:cNvGrpSpPr/>
          <p:nvPr/>
        </p:nvGrpSpPr>
        <p:grpSpPr>
          <a:xfrm>
            <a:off x="3316" y="1753"/>
            <a:ext cx="9144000" cy="6856247"/>
            <a:chOff x="3316" y="1753"/>
            <a:chExt cx="9144000" cy="6856247"/>
          </a:xfrm>
        </p:grpSpPr>
        <p:pic>
          <p:nvPicPr>
            <p:cNvPr id="14" name="Picture 13">
              <a:extLst>
                <a:ext uri="{FF2B5EF4-FFF2-40B4-BE49-F238E27FC236}">
                  <a16:creationId xmlns:a16="http://schemas.microsoft.com/office/drawing/2014/main" id="{2A952287-8BFD-4FEB-BB95-9E7DB5CA6C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16" y="1753"/>
              <a:ext cx="9144000" cy="6856247"/>
            </a:xfrm>
            <a:prstGeom prst="rect">
              <a:avLst/>
            </a:prstGeom>
          </p:spPr>
        </p:pic>
        <p:sp>
          <p:nvSpPr>
            <p:cNvPr id="15" name="TextBox 14">
              <a:extLst>
                <a:ext uri="{FF2B5EF4-FFF2-40B4-BE49-F238E27FC236}">
                  <a16:creationId xmlns:a16="http://schemas.microsoft.com/office/drawing/2014/main" id="{C3C3E881-C51A-4F95-8535-628F84080ECC}"/>
                </a:ext>
              </a:extLst>
            </p:cNvPr>
            <p:cNvSpPr txBox="1"/>
            <p:nvPr/>
          </p:nvSpPr>
          <p:spPr>
            <a:xfrm rot="21342038">
              <a:off x="69805" y="5858592"/>
              <a:ext cx="1523174" cy="738664"/>
            </a:xfrm>
            <a:prstGeom prst="rect">
              <a:avLst/>
            </a:prstGeom>
            <a:noFill/>
          </p:spPr>
          <p:txBody>
            <a:bodyPr wrap="none" rtlCol="0">
              <a:spAutoFit/>
            </a:bodyPr>
            <a:lstStyle/>
            <a:p>
              <a:pPr algn="ctr">
                <a:lnSpc>
                  <a:spcPct val="75000"/>
                </a:lnSpc>
              </a:pPr>
              <a:r>
                <a:rPr lang="en-US" sz="2000" b="1" dirty="0">
                  <a:solidFill>
                    <a:schemeClr val="bg1"/>
                  </a:solidFill>
                  <a:latin typeface="Comic Sans MS" panose="030F0702030302020204" pitchFamily="66" charset="0"/>
                </a:rPr>
                <a:t>BURKULES</a:t>
              </a:r>
            </a:p>
            <a:p>
              <a:pPr algn="ctr">
                <a:lnSpc>
                  <a:spcPct val="75000"/>
                </a:lnSpc>
              </a:pPr>
              <a:r>
                <a:rPr lang="en-US" sz="1700" dirty="0">
                  <a:solidFill>
                    <a:schemeClr val="bg1"/>
                  </a:solidFill>
                  <a:latin typeface="Comic Sans MS" panose="030F0702030302020204" pitchFamily="66" charset="0"/>
                </a:rPr>
                <a:t>Productions</a:t>
              </a:r>
            </a:p>
            <a:p>
              <a:pPr algn="ctr">
                <a:lnSpc>
                  <a:spcPct val="75000"/>
                </a:lnSpc>
              </a:pPr>
              <a:r>
                <a:rPr lang="en-US" sz="1700" dirty="0">
                  <a:solidFill>
                    <a:schemeClr val="bg1"/>
                  </a:solidFill>
                  <a:latin typeface="Comic Sans MS" panose="030F0702030302020204" pitchFamily="66" charset="0"/>
                </a:rPr>
                <a:t>presents</a:t>
              </a:r>
            </a:p>
          </p:txBody>
        </p:sp>
        <p:sp>
          <p:nvSpPr>
            <p:cNvPr id="16" name="TextBox 15">
              <a:extLst>
                <a:ext uri="{FF2B5EF4-FFF2-40B4-BE49-F238E27FC236}">
                  <a16:creationId xmlns:a16="http://schemas.microsoft.com/office/drawing/2014/main" id="{2C6E39D6-B7ED-4B0C-A589-82DEA5DC8A74}"/>
                </a:ext>
              </a:extLst>
            </p:cNvPr>
            <p:cNvSpPr txBox="1"/>
            <p:nvPr/>
          </p:nvSpPr>
          <p:spPr>
            <a:xfrm rot="21051649">
              <a:off x="4803542" y="4592232"/>
              <a:ext cx="1149370" cy="1015663"/>
            </a:xfrm>
            <a:prstGeom prst="rect">
              <a:avLst/>
            </a:prstGeom>
            <a:noFill/>
          </p:spPr>
          <p:txBody>
            <a:bodyPr wrap="square" rtlCol="0">
              <a:spAutoFit/>
            </a:bodyPr>
            <a:lstStyle/>
            <a:p>
              <a:pPr algn="ctr"/>
              <a:r>
                <a:rPr lang="en-US" sz="6000" dirty="0">
                  <a:solidFill>
                    <a:schemeClr val="bg1"/>
                  </a:solidFill>
                  <a:latin typeface="Segoe Script" panose="030B0504020000000003" pitchFamily="66" charset="0"/>
                </a:rPr>
                <a:t>I</a:t>
              </a:r>
            </a:p>
          </p:txBody>
        </p:sp>
        <p:sp>
          <p:nvSpPr>
            <p:cNvPr id="17" name="TextBox 16">
              <a:extLst>
                <a:ext uri="{FF2B5EF4-FFF2-40B4-BE49-F238E27FC236}">
                  <a16:creationId xmlns:a16="http://schemas.microsoft.com/office/drawing/2014/main" id="{7A0E5840-2491-48B1-A783-4AE20AE83303}"/>
                </a:ext>
              </a:extLst>
            </p:cNvPr>
            <p:cNvSpPr txBox="1"/>
            <p:nvPr/>
          </p:nvSpPr>
          <p:spPr>
            <a:xfrm rot="21037466">
              <a:off x="6137917" y="4347128"/>
              <a:ext cx="1006455" cy="1015663"/>
            </a:xfrm>
            <a:prstGeom prst="rect">
              <a:avLst/>
            </a:prstGeom>
            <a:noFill/>
          </p:spPr>
          <p:txBody>
            <a:bodyPr wrap="square" rtlCol="0">
              <a:spAutoFit/>
            </a:bodyPr>
            <a:lstStyle/>
            <a:p>
              <a:pPr algn="ctr"/>
              <a:r>
                <a:rPr lang="en-US" sz="6000" dirty="0">
                  <a:solidFill>
                    <a:srgbClr val="66FFFF"/>
                  </a:solidFill>
                  <a:latin typeface="Segoe Script" panose="030B0504020000000003" pitchFamily="66" charset="0"/>
                </a:rPr>
                <a:t>W</a:t>
              </a:r>
            </a:p>
          </p:txBody>
        </p:sp>
        <p:sp>
          <p:nvSpPr>
            <p:cNvPr id="18" name="TextBox 17">
              <a:extLst>
                <a:ext uri="{FF2B5EF4-FFF2-40B4-BE49-F238E27FC236}">
                  <a16:creationId xmlns:a16="http://schemas.microsoft.com/office/drawing/2014/main" id="{34C756BC-2A6F-40DD-8948-F7C549494DA4}"/>
                </a:ext>
              </a:extLst>
            </p:cNvPr>
            <p:cNvSpPr txBox="1"/>
            <p:nvPr/>
          </p:nvSpPr>
          <p:spPr>
            <a:xfrm rot="20612761">
              <a:off x="7378796" y="3826013"/>
              <a:ext cx="1028334" cy="1015663"/>
            </a:xfrm>
            <a:prstGeom prst="rect">
              <a:avLst/>
            </a:prstGeom>
            <a:noFill/>
          </p:spPr>
          <p:txBody>
            <a:bodyPr wrap="square" rtlCol="0">
              <a:spAutoFit/>
            </a:bodyPr>
            <a:lstStyle/>
            <a:p>
              <a:pPr algn="ctr"/>
              <a:r>
                <a:rPr lang="en-US" sz="6000" dirty="0">
                  <a:solidFill>
                    <a:srgbClr val="00FF00"/>
                  </a:solidFill>
                  <a:latin typeface="Segoe Script" panose="030B0504020000000003" pitchFamily="66" charset="0"/>
                </a:rPr>
                <a:t>A</a:t>
              </a:r>
            </a:p>
          </p:txBody>
        </p:sp>
        <p:sp>
          <p:nvSpPr>
            <p:cNvPr id="19" name="Rectangle 18">
              <a:extLst>
                <a:ext uri="{FF2B5EF4-FFF2-40B4-BE49-F238E27FC236}">
                  <a16:creationId xmlns:a16="http://schemas.microsoft.com/office/drawing/2014/main" id="{418495F2-E8AB-4FC1-82BB-FBDD191D05F8}"/>
                </a:ext>
              </a:extLst>
            </p:cNvPr>
            <p:cNvSpPr/>
            <p:nvPr/>
          </p:nvSpPr>
          <p:spPr>
            <a:xfrm>
              <a:off x="2717567" y="854982"/>
              <a:ext cx="5788041" cy="1138773"/>
            </a:xfrm>
            <a:prstGeom prst="rect">
              <a:avLst/>
            </a:prstGeom>
          </p:spPr>
          <p:txBody>
            <a:bodyPr wrap="square">
              <a:spAutoFit/>
            </a:bodyPr>
            <a:lstStyle/>
            <a:p>
              <a:pPr lvl="0" algn="ctr"/>
              <a:r>
                <a:rPr lang="en-US" sz="4000" b="1" dirty="0">
                  <a:solidFill>
                    <a:prstClr val="white"/>
                  </a:solidFill>
                  <a:latin typeface="Segoe Print" panose="02000600000000000000" pitchFamily="2" charset="0"/>
                  <a:cs typeface="Segoe UI Semibold" panose="020B0702040204020203" pitchFamily="34" charset="0"/>
                </a:rPr>
                <a:t>INFLUENCE </a:t>
              </a:r>
            </a:p>
            <a:p>
              <a:pPr lvl="0" algn="ctr"/>
              <a:r>
                <a:rPr lang="en-US" sz="2800" dirty="0">
                  <a:solidFill>
                    <a:prstClr val="white"/>
                  </a:solidFill>
                  <a:latin typeface="Segoe Print" panose="02000600000000000000" pitchFamily="2" charset="0"/>
                  <a:cs typeface="Segoe UI Semibold" panose="020B0702040204020203" pitchFamily="34" charset="0"/>
                </a:rPr>
                <a:t>WITHOUT AUTHORITY</a:t>
              </a:r>
            </a:p>
          </p:txBody>
        </p:sp>
        <p:sp>
          <p:nvSpPr>
            <p:cNvPr id="20" name="TextBox 19">
              <a:extLst>
                <a:ext uri="{FF2B5EF4-FFF2-40B4-BE49-F238E27FC236}">
                  <a16:creationId xmlns:a16="http://schemas.microsoft.com/office/drawing/2014/main" id="{0DB0870F-4CEF-44ED-AFD5-601887B37127}"/>
                </a:ext>
              </a:extLst>
            </p:cNvPr>
            <p:cNvSpPr txBox="1"/>
            <p:nvPr/>
          </p:nvSpPr>
          <p:spPr>
            <a:xfrm rot="20224684">
              <a:off x="3630290" y="2317107"/>
              <a:ext cx="5516662" cy="1481758"/>
            </a:xfrm>
            <a:prstGeom prst="rect">
              <a:avLst/>
            </a:prstGeom>
            <a:noFill/>
          </p:spPr>
          <p:txBody>
            <a:bodyPr wrap="none" rtlCol="0">
              <a:prstTxWarp prst="textArchDown">
                <a:avLst>
                  <a:gd name="adj" fmla="val 118301"/>
                </a:avLst>
              </a:prstTxWarp>
              <a:spAutoFit/>
            </a:bodyPr>
            <a:lstStyle/>
            <a:p>
              <a:pPr algn="ctr"/>
              <a:r>
                <a:rPr lang="en-US" sz="4000" dirty="0">
                  <a:solidFill>
                    <a:schemeClr val="bg1"/>
                  </a:solidFill>
                  <a:latin typeface="Segoe Script" panose="020B0504020000000003" pitchFamily="34" charset="0"/>
                </a:rPr>
                <a:t>THE KING’S SPEECH</a:t>
              </a:r>
            </a:p>
          </p:txBody>
        </p:sp>
        <p:sp>
          <p:nvSpPr>
            <p:cNvPr id="21" name="Rectangle 20">
              <a:extLst>
                <a:ext uri="{FF2B5EF4-FFF2-40B4-BE49-F238E27FC236}">
                  <a16:creationId xmlns:a16="http://schemas.microsoft.com/office/drawing/2014/main" id="{E94EF457-D2E3-44B1-8267-04DB2BA4066F}"/>
                </a:ext>
              </a:extLst>
            </p:cNvPr>
            <p:cNvSpPr/>
            <p:nvPr/>
          </p:nvSpPr>
          <p:spPr>
            <a:xfrm>
              <a:off x="2268845" y="141093"/>
              <a:ext cx="6685482" cy="830997"/>
            </a:xfrm>
            <a:prstGeom prst="rect">
              <a:avLst/>
            </a:prstGeom>
          </p:spPr>
          <p:txBody>
            <a:bodyPr wrap="square">
              <a:spAutoFit/>
            </a:bodyPr>
            <a:lstStyle/>
            <a:p>
              <a:pPr lvl="0" algn="ctr"/>
              <a:r>
                <a:rPr lang="en-US" sz="2400" dirty="0">
                  <a:solidFill>
                    <a:prstClr val="white"/>
                  </a:solidFill>
                  <a:latin typeface="Segoe Print" panose="02000600000000000000" pitchFamily="2" charset="0"/>
                  <a:cs typeface="Segoe UI Semibold" panose="020B0702040204020203" pitchFamily="34" charset="0"/>
                </a:rPr>
                <a:t>Now let’s look at an Oscar winning movie to provide 3 lessons learned regarding </a:t>
              </a:r>
            </a:p>
          </p:txBody>
        </p:sp>
        <p:sp>
          <p:nvSpPr>
            <p:cNvPr id="22" name="TextBox 21">
              <a:extLst>
                <a:ext uri="{FF2B5EF4-FFF2-40B4-BE49-F238E27FC236}">
                  <a16:creationId xmlns:a16="http://schemas.microsoft.com/office/drawing/2014/main" id="{8D590F26-1611-4ED8-80BD-F01E2ACCA08B}"/>
                </a:ext>
              </a:extLst>
            </p:cNvPr>
            <p:cNvSpPr txBox="1"/>
            <p:nvPr/>
          </p:nvSpPr>
          <p:spPr>
            <a:xfrm>
              <a:off x="2779344" y="2539928"/>
              <a:ext cx="943976" cy="486287"/>
            </a:xfrm>
            <a:prstGeom prst="rect">
              <a:avLst/>
            </a:prstGeom>
            <a:noFill/>
          </p:spPr>
          <p:txBody>
            <a:bodyPr wrap="none" rtlCol="0">
              <a:spAutoFit/>
            </a:bodyPr>
            <a:lstStyle/>
            <a:p>
              <a:pPr algn="ctr">
                <a:lnSpc>
                  <a:spcPct val="80000"/>
                </a:lnSpc>
              </a:pPr>
              <a:r>
                <a:rPr lang="en-US" sz="1600" dirty="0">
                  <a:solidFill>
                    <a:srgbClr val="FF0000"/>
                  </a:solidFill>
                </a:rPr>
                <a:t>NMA</a:t>
              </a:r>
            </a:p>
            <a:p>
              <a:pPr algn="ctr">
                <a:lnSpc>
                  <a:spcPct val="80000"/>
                </a:lnSpc>
              </a:pPr>
              <a:r>
                <a:rPr lang="en-US" sz="1600" dirty="0">
                  <a:solidFill>
                    <a:srgbClr val="FF0000"/>
                  </a:solidFill>
                </a:rPr>
                <a:t>Webinar</a:t>
              </a:r>
            </a:p>
          </p:txBody>
        </p:sp>
      </p:grpSp>
    </p:spTree>
    <p:extLst>
      <p:ext uri="{BB962C8B-B14F-4D97-AF65-F5344CB8AC3E}">
        <p14:creationId xmlns:p14="http://schemas.microsoft.com/office/powerpoint/2010/main" val="296001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5FE763-2903-4553-B4A6-29A6131B26CD}"/>
              </a:ext>
            </a:extLst>
          </p:cNvPr>
          <p:cNvSpPr/>
          <p:nvPr/>
        </p:nvSpPr>
        <p:spPr>
          <a:xfrm>
            <a:off x="5751" y="1"/>
            <a:ext cx="9141562" cy="6857999"/>
          </a:xfrm>
          <a:prstGeom prst="rect">
            <a:avLst/>
          </a:prstGeom>
          <a:gradFill flip="none" rotWithShape="1">
            <a:gsLst>
              <a:gs pos="0">
                <a:srgbClr val="A72B27">
                  <a:shade val="30000"/>
                  <a:satMod val="115000"/>
                </a:srgbClr>
              </a:gs>
              <a:gs pos="50000">
                <a:srgbClr val="A72B27">
                  <a:shade val="67500"/>
                  <a:satMod val="115000"/>
                </a:srgbClr>
              </a:gs>
              <a:gs pos="100000">
                <a:srgbClr val="A72B2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a:extLst>
              <a:ext uri="{FF2B5EF4-FFF2-40B4-BE49-F238E27FC236}">
                <a16:creationId xmlns:a16="http://schemas.microsoft.com/office/drawing/2014/main" id="{C096B434-1951-431C-AF83-7803698A23C0}"/>
              </a:ext>
            </a:extLst>
          </p:cNvPr>
          <p:cNvSpPr/>
          <p:nvPr/>
        </p:nvSpPr>
        <p:spPr>
          <a:xfrm>
            <a:off x="5752" y="172532"/>
            <a:ext cx="4729924" cy="923330"/>
          </a:xfrm>
          <a:prstGeom prst="rect">
            <a:avLst/>
          </a:prstGeom>
        </p:spPr>
        <p:txBody>
          <a:bodyPr wrap="square">
            <a:spAutoFit/>
          </a:bodyPr>
          <a:lstStyle/>
          <a:p>
            <a:pPr algn="ctr"/>
            <a:r>
              <a:rPr lang="en-US" sz="2800" b="1" dirty="0">
                <a:solidFill>
                  <a:schemeClr val="bg1"/>
                </a:solidFill>
                <a:latin typeface="Arial Narrow" panose="020B0606020202030204" pitchFamily="34" charset="0"/>
              </a:rPr>
              <a:t>The King’s Speech </a:t>
            </a:r>
          </a:p>
          <a:p>
            <a:pPr algn="ctr"/>
            <a:r>
              <a:rPr lang="en-US" sz="2600" b="1" dirty="0">
                <a:solidFill>
                  <a:schemeClr val="bg1"/>
                </a:solidFill>
                <a:latin typeface="Arial Narrow" panose="020B0606020202030204" pitchFamily="34" charset="0"/>
              </a:rPr>
              <a:t>How to Influence without Authority</a:t>
            </a:r>
          </a:p>
        </p:txBody>
      </p:sp>
      <p:sp>
        <p:nvSpPr>
          <p:cNvPr id="3" name="Rectangle 2">
            <a:extLst>
              <a:ext uri="{FF2B5EF4-FFF2-40B4-BE49-F238E27FC236}">
                <a16:creationId xmlns:a16="http://schemas.microsoft.com/office/drawing/2014/main" id="{666B9C1A-C4EF-414A-8096-28678E525A9F}"/>
              </a:ext>
            </a:extLst>
          </p:cNvPr>
          <p:cNvSpPr/>
          <p:nvPr/>
        </p:nvSpPr>
        <p:spPr>
          <a:xfrm>
            <a:off x="4943803" y="186181"/>
            <a:ext cx="4135270" cy="6494085"/>
          </a:xfrm>
          <a:prstGeom prst="rect">
            <a:avLst/>
          </a:prstGeom>
        </p:spPr>
        <p:txBody>
          <a:bodyPr wrap="square">
            <a:spAutoFit/>
          </a:bodyPr>
          <a:lstStyle/>
          <a:p>
            <a:r>
              <a:rPr lang="en-US" sz="2400" b="1" dirty="0">
                <a:solidFill>
                  <a:srgbClr val="F2E070"/>
                </a:solidFill>
              </a:rPr>
              <a:t>The Gist for Our Purposes</a:t>
            </a:r>
          </a:p>
          <a:p>
            <a:r>
              <a:rPr lang="en-US" sz="2400" i="1" dirty="0">
                <a:solidFill>
                  <a:schemeClr val="bg1"/>
                </a:solidFill>
              </a:rPr>
              <a:t>The King's Speech </a:t>
            </a:r>
            <a:r>
              <a:rPr lang="en-US" sz="2400" dirty="0">
                <a:solidFill>
                  <a:schemeClr val="bg1"/>
                </a:solidFill>
              </a:rPr>
              <a:t>is a movie about the relationship between the stammering King George VI of England and his speech therapist, Lionel Logue. </a:t>
            </a:r>
          </a:p>
          <a:p>
            <a:endParaRPr lang="en-US" sz="1600" dirty="0">
              <a:solidFill>
                <a:schemeClr val="bg1"/>
              </a:solidFill>
            </a:endParaRPr>
          </a:p>
          <a:p>
            <a:r>
              <a:rPr lang="en-US" sz="2400" dirty="0">
                <a:solidFill>
                  <a:schemeClr val="bg1"/>
                </a:solidFill>
              </a:rPr>
              <a:t>An extraordinary friendship develops between the two men, as Logue uses unconventional means to teach the monarch how to speak with confidence. </a:t>
            </a:r>
          </a:p>
          <a:p>
            <a:endParaRPr lang="en-US" sz="1600" dirty="0">
              <a:solidFill>
                <a:schemeClr val="bg1"/>
              </a:solidFill>
            </a:endParaRPr>
          </a:p>
          <a:p>
            <a:pPr algn="ctr"/>
            <a:r>
              <a:rPr lang="en-US" sz="2400" b="1" i="1" dirty="0">
                <a:solidFill>
                  <a:srgbClr val="F2E070"/>
                </a:solidFill>
              </a:rPr>
              <a:t>So, what does this </a:t>
            </a:r>
          </a:p>
          <a:p>
            <a:pPr algn="ctr"/>
            <a:r>
              <a:rPr lang="en-US" sz="2400" b="1" i="1" dirty="0">
                <a:solidFill>
                  <a:srgbClr val="F2E070"/>
                </a:solidFill>
              </a:rPr>
              <a:t>have to do with </a:t>
            </a:r>
          </a:p>
          <a:p>
            <a:pPr algn="ctr"/>
            <a:r>
              <a:rPr lang="en-US" sz="2400" b="1" i="1" dirty="0">
                <a:solidFill>
                  <a:srgbClr val="F2E070"/>
                </a:solidFill>
              </a:rPr>
              <a:t>leadership development?</a:t>
            </a:r>
          </a:p>
        </p:txBody>
      </p:sp>
      <p:pic>
        <p:nvPicPr>
          <p:cNvPr id="4" name="Picture 3">
            <a:extLst>
              <a:ext uri="{FF2B5EF4-FFF2-40B4-BE49-F238E27FC236}">
                <a16:creationId xmlns:a16="http://schemas.microsoft.com/office/drawing/2014/main" id="{5C15F759-7B8E-43D0-8360-179AD9F4CAD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51" y="1180532"/>
            <a:ext cx="4729924" cy="5677469"/>
          </a:xfrm>
          <a:prstGeom prst="rect">
            <a:avLst/>
          </a:prstGeom>
          <a:effectLst>
            <a:softEdge rad="317500"/>
          </a:effectLst>
        </p:spPr>
      </p:pic>
    </p:spTree>
    <p:extLst>
      <p:ext uri="{BB962C8B-B14F-4D97-AF65-F5344CB8AC3E}">
        <p14:creationId xmlns:p14="http://schemas.microsoft.com/office/powerpoint/2010/main" val="27292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61C5F-360F-47AC-BEC2-4CE5E145A8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13254" y="-1"/>
            <a:ext cx="9175134" cy="6858001"/>
          </a:xfrm>
          <a:prstGeom prst="rect">
            <a:avLst/>
          </a:prstGeom>
        </p:spPr>
      </p:pic>
      <p:sp>
        <p:nvSpPr>
          <p:cNvPr id="8" name="Rectangle 7">
            <a:extLst>
              <a:ext uri="{FF2B5EF4-FFF2-40B4-BE49-F238E27FC236}">
                <a16:creationId xmlns:a16="http://schemas.microsoft.com/office/drawing/2014/main" id="{438298B7-3D2D-45C3-AEED-04E8D74EE37D}"/>
              </a:ext>
            </a:extLst>
          </p:cNvPr>
          <p:cNvSpPr/>
          <p:nvPr/>
        </p:nvSpPr>
        <p:spPr>
          <a:xfrm>
            <a:off x="5199404" y="0"/>
            <a:ext cx="3984065" cy="6858000"/>
          </a:xfrm>
          <a:prstGeom prst="rect">
            <a:avLst/>
          </a:pr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ectangle 2">
            <a:extLst>
              <a:ext uri="{FF2B5EF4-FFF2-40B4-BE49-F238E27FC236}">
                <a16:creationId xmlns:a16="http://schemas.microsoft.com/office/drawing/2014/main" id="{666B9C1A-C4EF-414A-8096-28678E525A9F}"/>
              </a:ext>
            </a:extLst>
          </p:cNvPr>
          <p:cNvSpPr/>
          <p:nvPr/>
        </p:nvSpPr>
        <p:spPr>
          <a:xfrm>
            <a:off x="5531526" y="243514"/>
            <a:ext cx="3319818" cy="6370975"/>
          </a:xfrm>
          <a:prstGeom prst="rect">
            <a:avLst/>
          </a:prstGeom>
          <a:noFill/>
          <a:effectLst>
            <a:softEdge rad="127000"/>
          </a:effectLst>
        </p:spPr>
        <p:txBody>
          <a:bodyPr wrap="square">
            <a:spAutoFit/>
          </a:bodyPr>
          <a:lstStyle/>
          <a:p>
            <a:pPr marL="177800"/>
            <a:endParaRPr lang="en-US" sz="1600" dirty="0">
              <a:solidFill>
                <a:schemeClr val="tx2"/>
              </a:solidFill>
            </a:endParaRPr>
          </a:p>
          <a:p>
            <a:r>
              <a:rPr lang="en-US" sz="2400" dirty="0">
                <a:solidFill>
                  <a:schemeClr val="tx2"/>
                </a:solidFill>
              </a:rPr>
              <a:t>Although he eventually becomes the king’s trusted advisor, Lionel doesn't begin the relationship that way. </a:t>
            </a:r>
          </a:p>
          <a:p>
            <a:endParaRPr lang="en-US" sz="1600" dirty="0">
              <a:solidFill>
                <a:schemeClr val="tx2"/>
              </a:solidFill>
            </a:endParaRPr>
          </a:p>
          <a:p>
            <a:r>
              <a:rPr lang="en-US" sz="2400" dirty="0">
                <a:solidFill>
                  <a:schemeClr val="tx2"/>
                </a:solidFill>
              </a:rPr>
              <a:t>He has little to recommend the King, since neither his credentials nor his social status give him instant credibility. </a:t>
            </a:r>
          </a:p>
          <a:p>
            <a:endParaRPr lang="en-US" sz="1600" dirty="0">
              <a:solidFill>
                <a:schemeClr val="tx2"/>
              </a:solidFill>
            </a:endParaRPr>
          </a:p>
          <a:p>
            <a:r>
              <a:rPr lang="en-US" sz="2400" dirty="0">
                <a:solidFill>
                  <a:schemeClr val="tx2"/>
                </a:solidFill>
              </a:rPr>
              <a:t>The disparity in their births, culture (Logue was Australian), and breeding is daunting. </a:t>
            </a:r>
          </a:p>
        </p:txBody>
      </p:sp>
    </p:spTree>
    <p:extLst>
      <p:ext uri="{BB962C8B-B14F-4D97-AF65-F5344CB8AC3E}">
        <p14:creationId xmlns:p14="http://schemas.microsoft.com/office/powerpoint/2010/main" val="3456622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511301-3C68-45E2-AD97-3F46857AAC99}"/>
              </a:ext>
            </a:extLst>
          </p:cNvPr>
          <p:cNvSpPr/>
          <p:nvPr/>
        </p:nvSpPr>
        <p:spPr>
          <a:xfrm>
            <a:off x="13253" y="0"/>
            <a:ext cx="9144000" cy="6858000"/>
          </a:xfrm>
          <a:prstGeom prst="rect">
            <a:avLst/>
          </a:prstGeom>
          <a:solidFill>
            <a:srgbClr val="F7A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C62FA2CF-B0A9-422F-8146-0A404B58F55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253" y="1323827"/>
            <a:ext cx="9144000" cy="4209395"/>
          </a:xfrm>
          <a:prstGeom prst="rect">
            <a:avLst/>
          </a:prstGeom>
        </p:spPr>
      </p:pic>
      <p:sp>
        <p:nvSpPr>
          <p:cNvPr id="8" name="Rectangle 7">
            <a:extLst>
              <a:ext uri="{FF2B5EF4-FFF2-40B4-BE49-F238E27FC236}">
                <a16:creationId xmlns:a16="http://schemas.microsoft.com/office/drawing/2014/main" id="{5180FDD5-53E6-44FF-A3F1-A57E6484AE2C}"/>
              </a:ext>
            </a:extLst>
          </p:cNvPr>
          <p:cNvSpPr/>
          <p:nvPr/>
        </p:nvSpPr>
        <p:spPr>
          <a:xfrm>
            <a:off x="13253" y="5497184"/>
            <a:ext cx="9144000" cy="1323439"/>
          </a:xfrm>
          <a:prstGeom prst="rect">
            <a:avLst/>
          </a:prstGeom>
        </p:spPr>
        <p:txBody>
          <a:bodyPr wrap="square">
            <a:spAutoFit/>
          </a:bodyPr>
          <a:lstStyle/>
          <a:p>
            <a:pPr algn="ctr"/>
            <a:r>
              <a:rPr lang="en-US" sz="4000" dirty="0">
                <a:latin typeface="Arial Rounded MT Bold" panose="020F0704030504030204" pitchFamily="34" charset="0"/>
              </a:rPr>
              <a:t>He is a master at influencing </a:t>
            </a:r>
          </a:p>
          <a:p>
            <a:pPr algn="ctr"/>
            <a:r>
              <a:rPr lang="en-US" sz="4000" dirty="0">
                <a:latin typeface="Arial Rounded MT Bold" panose="020F0704030504030204" pitchFamily="34" charset="0"/>
              </a:rPr>
              <a:t>with absolutely no authority</a:t>
            </a:r>
          </a:p>
        </p:txBody>
      </p:sp>
      <p:grpSp>
        <p:nvGrpSpPr>
          <p:cNvPr id="10" name="Group 9">
            <a:extLst>
              <a:ext uri="{FF2B5EF4-FFF2-40B4-BE49-F238E27FC236}">
                <a16:creationId xmlns:a16="http://schemas.microsoft.com/office/drawing/2014/main" id="{5DC077A4-16D0-4966-870F-009C212787B4}"/>
              </a:ext>
            </a:extLst>
          </p:cNvPr>
          <p:cNvGrpSpPr/>
          <p:nvPr/>
        </p:nvGrpSpPr>
        <p:grpSpPr>
          <a:xfrm>
            <a:off x="647880" y="41612"/>
            <a:ext cx="7826990" cy="1200329"/>
            <a:chOff x="348019" y="68907"/>
            <a:chExt cx="7826990" cy="1200329"/>
          </a:xfrm>
        </p:grpSpPr>
        <p:sp>
          <p:nvSpPr>
            <p:cNvPr id="3" name="Rectangle 2">
              <a:extLst>
                <a:ext uri="{FF2B5EF4-FFF2-40B4-BE49-F238E27FC236}">
                  <a16:creationId xmlns:a16="http://schemas.microsoft.com/office/drawing/2014/main" id="{666B9C1A-C4EF-414A-8096-28678E525A9F}"/>
                </a:ext>
              </a:extLst>
            </p:cNvPr>
            <p:cNvSpPr/>
            <p:nvPr/>
          </p:nvSpPr>
          <p:spPr>
            <a:xfrm>
              <a:off x="348019" y="192018"/>
              <a:ext cx="7294728" cy="954107"/>
            </a:xfrm>
            <a:prstGeom prst="rect">
              <a:avLst/>
            </a:prstGeom>
          </p:spPr>
          <p:txBody>
            <a:bodyPr wrap="square">
              <a:spAutoFit/>
            </a:bodyPr>
            <a:lstStyle/>
            <a:p>
              <a:r>
                <a:rPr lang="en-US" sz="2800" dirty="0">
                  <a:latin typeface="Arial Rounded MT Bold" panose="020F0704030504030204" pitchFamily="34" charset="0"/>
                </a:rPr>
                <a:t>So how is this commoner able to help the monarch and become his life-long friend</a:t>
              </a:r>
            </a:p>
          </p:txBody>
        </p:sp>
        <p:sp>
          <p:nvSpPr>
            <p:cNvPr id="9" name="Rectangle 8">
              <a:extLst>
                <a:ext uri="{FF2B5EF4-FFF2-40B4-BE49-F238E27FC236}">
                  <a16:creationId xmlns:a16="http://schemas.microsoft.com/office/drawing/2014/main" id="{4E86B82A-6652-4DB6-AC1E-B56618B4C1FA}"/>
                </a:ext>
              </a:extLst>
            </p:cNvPr>
            <p:cNvSpPr/>
            <p:nvPr/>
          </p:nvSpPr>
          <p:spPr>
            <a:xfrm>
              <a:off x="7461352" y="68907"/>
              <a:ext cx="713657" cy="1200329"/>
            </a:xfrm>
            <a:prstGeom prst="rect">
              <a:avLst/>
            </a:prstGeom>
          </p:spPr>
          <p:txBody>
            <a:bodyPr wrap="none">
              <a:spAutoFit/>
            </a:bodyPr>
            <a:lstStyle/>
            <a:p>
              <a:r>
                <a:rPr lang="en-US" sz="7200" dirty="0">
                  <a:solidFill>
                    <a:srgbClr val="000000"/>
                  </a:solidFill>
                  <a:latin typeface="Arial Rounded MT Bold" panose="020F0704030504030204" pitchFamily="34" charset="0"/>
                </a:rPr>
                <a:t>?</a:t>
              </a:r>
              <a:endParaRPr lang="en-US" sz="7200" dirty="0"/>
            </a:p>
          </p:txBody>
        </p:sp>
      </p:grpSp>
      <p:grpSp>
        <p:nvGrpSpPr>
          <p:cNvPr id="32" name="Group 31">
            <a:extLst>
              <a:ext uri="{FF2B5EF4-FFF2-40B4-BE49-F238E27FC236}">
                <a16:creationId xmlns:a16="http://schemas.microsoft.com/office/drawing/2014/main" id="{74EA3F0E-49EF-405D-B02B-F2A9EBC640AB}"/>
              </a:ext>
            </a:extLst>
          </p:cNvPr>
          <p:cNvGrpSpPr/>
          <p:nvPr/>
        </p:nvGrpSpPr>
        <p:grpSpPr>
          <a:xfrm>
            <a:off x="4175126" y="1963437"/>
            <a:ext cx="2958961" cy="461665"/>
            <a:chOff x="4155048" y="1963436"/>
            <a:chExt cx="2958961" cy="461665"/>
          </a:xfrm>
        </p:grpSpPr>
        <p:sp>
          <p:nvSpPr>
            <p:cNvPr id="11" name="TextBox 10">
              <a:extLst>
                <a:ext uri="{FF2B5EF4-FFF2-40B4-BE49-F238E27FC236}">
                  <a16:creationId xmlns:a16="http://schemas.microsoft.com/office/drawing/2014/main" id="{77F4E447-A890-4ECE-9E79-FA4CAED91CFC}"/>
                </a:ext>
              </a:extLst>
            </p:cNvPr>
            <p:cNvSpPr txBox="1"/>
            <p:nvPr/>
          </p:nvSpPr>
          <p:spPr>
            <a:xfrm>
              <a:off x="4155048" y="1963436"/>
              <a:ext cx="269626"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I</a:t>
              </a:r>
            </a:p>
          </p:txBody>
        </p:sp>
        <p:sp>
          <p:nvSpPr>
            <p:cNvPr id="12" name="TextBox 11">
              <a:extLst>
                <a:ext uri="{FF2B5EF4-FFF2-40B4-BE49-F238E27FC236}">
                  <a16:creationId xmlns:a16="http://schemas.microsoft.com/office/drawing/2014/main" id="{3DB8553C-04C4-4507-8818-1F7391EED65F}"/>
                </a:ext>
              </a:extLst>
            </p:cNvPr>
            <p:cNvSpPr txBox="1"/>
            <p:nvPr/>
          </p:nvSpPr>
          <p:spPr>
            <a:xfrm>
              <a:off x="5134416" y="1963436"/>
              <a:ext cx="35618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L</a:t>
              </a:r>
            </a:p>
          </p:txBody>
        </p:sp>
        <p:sp>
          <p:nvSpPr>
            <p:cNvPr id="13" name="TextBox 12">
              <a:extLst>
                <a:ext uri="{FF2B5EF4-FFF2-40B4-BE49-F238E27FC236}">
                  <a16:creationId xmlns:a16="http://schemas.microsoft.com/office/drawing/2014/main" id="{CB283F7F-2ED3-4E99-B0D7-B5123AE4FA01}"/>
                </a:ext>
              </a:extLst>
            </p:cNvPr>
            <p:cNvSpPr txBox="1"/>
            <p:nvPr/>
          </p:nvSpPr>
          <p:spPr>
            <a:xfrm>
              <a:off x="5713834" y="1963436"/>
              <a:ext cx="389850"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E</a:t>
              </a:r>
            </a:p>
          </p:txBody>
        </p:sp>
        <p:sp>
          <p:nvSpPr>
            <p:cNvPr id="14" name="TextBox 13">
              <a:extLst>
                <a:ext uri="{FF2B5EF4-FFF2-40B4-BE49-F238E27FC236}">
                  <a16:creationId xmlns:a16="http://schemas.microsoft.com/office/drawing/2014/main" id="{BA92C638-EBE8-4AF1-9982-24B4A4AFB2A6}"/>
                </a:ext>
              </a:extLst>
            </p:cNvPr>
            <p:cNvSpPr txBox="1"/>
            <p:nvPr/>
          </p:nvSpPr>
          <p:spPr>
            <a:xfrm>
              <a:off x="4305251" y="1963436"/>
              <a:ext cx="572961" cy="461665"/>
            </a:xfrm>
            <a:prstGeom prst="rect">
              <a:avLst/>
            </a:prstGeom>
            <a:noFill/>
          </p:spPr>
          <p:txBody>
            <a:bodyPr wrap="squar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N</a:t>
              </a:r>
            </a:p>
          </p:txBody>
        </p:sp>
        <p:sp>
          <p:nvSpPr>
            <p:cNvPr id="15" name="TextBox 14">
              <a:extLst>
                <a:ext uri="{FF2B5EF4-FFF2-40B4-BE49-F238E27FC236}">
                  <a16:creationId xmlns:a16="http://schemas.microsoft.com/office/drawing/2014/main" id="{506414C1-F31D-4C98-B8BB-E5C25FF48AAC}"/>
                </a:ext>
              </a:extLst>
            </p:cNvPr>
            <p:cNvSpPr txBox="1"/>
            <p:nvPr/>
          </p:nvSpPr>
          <p:spPr>
            <a:xfrm>
              <a:off x="5384829"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U</a:t>
              </a:r>
            </a:p>
          </p:txBody>
        </p:sp>
        <p:sp>
          <p:nvSpPr>
            <p:cNvPr id="17" name="TextBox 16">
              <a:extLst>
                <a:ext uri="{FF2B5EF4-FFF2-40B4-BE49-F238E27FC236}">
                  <a16:creationId xmlns:a16="http://schemas.microsoft.com/office/drawing/2014/main" id="{4D751464-C182-4369-94D3-EEA973E8380A}"/>
                </a:ext>
              </a:extLst>
            </p:cNvPr>
            <p:cNvSpPr txBox="1"/>
            <p:nvPr/>
          </p:nvSpPr>
          <p:spPr>
            <a:xfrm>
              <a:off x="4717845" y="1963436"/>
              <a:ext cx="37221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F</a:t>
              </a:r>
            </a:p>
          </p:txBody>
        </p:sp>
        <p:sp>
          <p:nvSpPr>
            <p:cNvPr id="20" name="TextBox 19">
              <a:extLst>
                <a:ext uri="{FF2B5EF4-FFF2-40B4-BE49-F238E27FC236}">
                  <a16:creationId xmlns:a16="http://schemas.microsoft.com/office/drawing/2014/main" id="{BA785B34-8D21-41C3-978C-80B1EC3CA026}"/>
                </a:ext>
              </a:extLst>
            </p:cNvPr>
            <p:cNvSpPr txBox="1"/>
            <p:nvPr/>
          </p:nvSpPr>
          <p:spPr>
            <a:xfrm>
              <a:off x="6093445"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N</a:t>
              </a:r>
            </a:p>
          </p:txBody>
        </p:sp>
        <p:sp>
          <p:nvSpPr>
            <p:cNvPr id="21" name="TextBox 20">
              <a:extLst>
                <a:ext uri="{FF2B5EF4-FFF2-40B4-BE49-F238E27FC236}">
                  <a16:creationId xmlns:a16="http://schemas.microsoft.com/office/drawing/2014/main" id="{F0D59CC0-1C6B-4BC6-94A6-644E27A1BA97}"/>
                </a:ext>
              </a:extLst>
            </p:cNvPr>
            <p:cNvSpPr txBox="1"/>
            <p:nvPr/>
          </p:nvSpPr>
          <p:spPr>
            <a:xfrm>
              <a:off x="6724159" y="1963436"/>
              <a:ext cx="389850"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E</a:t>
              </a:r>
            </a:p>
          </p:txBody>
        </p:sp>
        <p:sp>
          <p:nvSpPr>
            <p:cNvPr id="23" name="TextBox 22">
              <a:extLst>
                <a:ext uri="{FF2B5EF4-FFF2-40B4-BE49-F238E27FC236}">
                  <a16:creationId xmlns:a16="http://schemas.microsoft.com/office/drawing/2014/main" id="{DB554F1F-49B6-4099-ADA8-A7B67D8C4295}"/>
                </a:ext>
              </a:extLst>
            </p:cNvPr>
            <p:cNvSpPr txBox="1"/>
            <p:nvPr/>
          </p:nvSpPr>
          <p:spPr>
            <a:xfrm>
              <a:off x="6395154"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C</a:t>
              </a:r>
            </a:p>
          </p:txBody>
        </p:sp>
      </p:grpSp>
      <p:grpSp>
        <p:nvGrpSpPr>
          <p:cNvPr id="33" name="Group 32">
            <a:extLst>
              <a:ext uri="{FF2B5EF4-FFF2-40B4-BE49-F238E27FC236}">
                <a16:creationId xmlns:a16="http://schemas.microsoft.com/office/drawing/2014/main" id="{F306821E-4FAD-48B1-99E7-76A341DEAE85}"/>
              </a:ext>
            </a:extLst>
          </p:cNvPr>
          <p:cNvGrpSpPr/>
          <p:nvPr/>
        </p:nvGrpSpPr>
        <p:grpSpPr>
          <a:xfrm>
            <a:off x="4217574" y="2424038"/>
            <a:ext cx="2813953" cy="461665"/>
            <a:chOff x="4197496" y="1963436"/>
            <a:chExt cx="2813953" cy="461665"/>
          </a:xfrm>
        </p:grpSpPr>
        <p:sp>
          <p:nvSpPr>
            <p:cNvPr id="34" name="TextBox 33">
              <a:extLst>
                <a:ext uri="{FF2B5EF4-FFF2-40B4-BE49-F238E27FC236}">
                  <a16:creationId xmlns:a16="http://schemas.microsoft.com/office/drawing/2014/main" id="{4C501EA4-F18F-489B-ACA2-7949E6C9B551}"/>
                </a:ext>
              </a:extLst>
            </p:cNvPr>
            <p:cNvSpPr txBox="1"/>
            <p:nvPr/>
          </p:nvSpPr>
          <p:spPr>
            <a:xfrm>
              <a:off x="4197496" y="1963436"/>
              <a:ext cx="184730" cy="461665"/>
            </a:xfrm>
            <a:prstGeom prst="rect">
              <a:avLst/>
            </a:prstGeom>
            <a:noFill/>
          </p:spPr>
          <p:txBody>
            <a:bodyPr wrap="none" rtlCol="0">
              <a:spAutoFit/>
            </a:bodyPr>
            <a:lstStyle/>
            <a:p>
              <a:pPr algn="ctr"/>
              <a:endParaRPr lang="en-US" sz="2400" dirty="0">
                <a:solidFill>
                  <a:schemeClr val="accent6">
                    <a:lumMod val="50000"/>
                  </a:schemeClr>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9C266A3D-06FF-40C0-9CE5-2420CA912AFD}"/>
                </a:ext>
              </a:extLst>
            </p:cNvPr>
            <p:cNvSpPr txBox="1"/>
            <p:nvPr/>
          </p:nvSpPr>
          <p:spPr>
            <a:xfrm>
              <a:off x="5126401" y="1963436"/>
              <a:ext cx="37221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T</a:t>
              </a:r>
            </a:p>
          </p:txBody>
        </p:sp>
        <p:sp>
          <p:nvSpPr>
            <p:cNvPr id="36" name="TextBox 35">
              <a:extLst>
                <a:ext uri="{FF2B5EF4-FFF2-40B4-BE49-F238E27FC236}">
                  <a16:creationId xmlns:a16="http://schemas.microsoft.com/office/drawing/2014/main" id="{3CD1A65E-B5A4-4DBF-9781-44DDF40D80AA}"/>
                </a:ext>
              </a:extLst>
            </p:cNvPr>
            <p:cNvSpPr txBox="1"/>
            <p:nvPr/>
          </p:nvSpPr>
          <p:spPr>
            <a:xfrm>
              <a:off x="5697002" y="1963436"/>
              <a:ext cx="42351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O</a:t>
              </a:r>
            </a:p>
          </p:txBody>
        </p:sp>
        <p:sp>
          <p:nvSpPr>
            <p:cNvPr id="37" name="TextBox 36">
              <a:extLst>
                <a:ext uri="{FF2B5EF4-FFF2-40B4-BE49-F238E27FC236}">
                  <a16:creationId xmlns:a16="http://schemas.microsoft.com/office/drawing/2014/main" id="{910AB1DE-B819-45BE-B60E-6A1D58A98416}"/>
                </a:ext>
              </a:extLst>
            </p:cNvPr>
            <p:cNvSpPr txBox="1"/>
            <p:nvPr/>
          </p:nvSpPr>
          <p:spPr>
            <a:xfrm>
              <a:off x="4305251" y="1963436"/>
              <a:ext cx="572961" cy="461665"/>
            </a:xfrm>
            <a:prstGeom prst="rect">
              <a:avLst/>
            </a:prstGeom>
            <a:noFill/>
          </p:spPr>
          <p:txBody>
            <a:bodyPr wrap="squar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W</a:t>
              </a:r>
            </a:p>
          </p:txBody>
        </p:sp>
        <p:sp>
          <p:nvSpPr>
            <p:cNvPr id="38" name="TextBox 37">
              <a:extLst>
                <a:ext uri="{FF2B5EF4-FFF2-40B4-BE49-F238E27FC236}">
                  <a16:creationId xmlns:a16="http://schemas.microsoft.com/office/drawing/2014/main" id="{EF9A12C2-66A3-4E70-8A89-37B0E67EFBCB}"/>
                </a:ext>
              </a:extLst>
            </p:cNvPr>
            <p:cNvSpPr txBox="1"/>
            <p:nvPr/>
          </p:nvSpPr>
          <p:spPr>
            <a:xfrm>
              <a:off x="5384829"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H</a:t>
              </a:r>
            </a:p>
          </p:txBody>
        </p:sp>
        <p:sp>
          <p:nvSpPr>
            <p:cNvPr id="39" name="TextBox 38">
              <a:extLst>
                <a:ext uri="{FF2B5EF4-FFF2-40B4-BE49-F238E27FC236}">
                  <a16:creationId xmlns:a16="http://schemas.microsoft.com/office/drawing/2014/main" id="{00B7542A-82C5-42D8-BA67-53B8D607C81A}"/>
                </a:ext>
              </a:extLst>
            </p:cNvPr>
            <p:cNvSpPr txBox="1"/>
            <p:nvPr/>
          </p:nvSpPr>
          <p:spPr>
            <a:xfrm>
              <a:off x="4769141" y="1963436"/>
              <a:ext cx="269626"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I</a:t>
              </a:r>
            </a:p>
          </p:txBody>
        </p:sp>
        <p:sp>
          <p:nvSpPr>
            <p:cNvPr id="40" name="TextBox 39">
              <a:extLst>
                <a:ext uri="{FF2B5EF4-FFF2-40B4-BE49-F238E27FC236}">
                  <a16:creationId xmlns:a16="http://schemas.microsoft.com/office/drawing/2014/main" id="{2AE3BF62-AB60-41FF-BE8A-CA726B78DF45}"/>
                </a:ext>
              </a:extLst>
            </p:cNvPr>
            <p:cNvSpPr txBox="1"/>
            <p:nvPr/>
          </p:nvSpPr>
          <p:spPr>
            <a:xfrm>
              <a:off x="6093445"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U</a:t>
              </a:r>
            </a:p>
          </p:txBody>
        </p:sp>
        <p:sp>
          <p:nvSpPr>
            <p:cNvPr id="41" name="TextBox 40">
              <a:extLst>
                <a:ext uri="{FF2B5EF4-FFF2-40B4-BE49-F238E27FC236}">
                  <a16:creationId xmlns:a16="http://schemas.microsoft.com/office/drawing/2014/main" id="{9E464FB0-4DFF-432E-B5BF-98E1AC62A9D7}"/>
                </a:ext>
              </a:extLst>
            </p:cNvPr>
            <p:cNvSpPr txBox="1"/>
            <p:nvPr/>
          </p:nvSpPr>
          <p:spPr>
            <a:xfrm>
              <a:off x="6826719" y="1963436"/>
              <a:ext cx="184730" cy="461665"/>
            </a:xfrm>
            <a:prstGeom prst="rect">
              <a:avLst/>
            </a:prstGeom>
            <a:noFill/>
          </p:spPr>
          <p:txBody>
            <a:bodyPr wrap="none" rtlCol="0">
              <a:spAutoFit/>
            </a:bodyPr>
            <a:lstStyle/>
            <a:p>
              <a:pPr algn="ctr"/>
              <a:endParaRPr lang="en-US" sz="2400" dirty="0">
                <a:solidFill>
                  <a:schemeClr val="accent6">
                    <a:lumMod val="50000"/>
                  </a:schemeClr>
                </a:solidFill>
                <a:effectLst>
                  <a:outerShdw blurRad="38100" dist="38100" dir="2700000" algn="tl">
                    <a:srgbClr val="000000">
                      <a:alpha val="43137"/>
                    </a:srgbClr>
                  </a:outerShdw>
                </a:effectLst>
              </a:endParaRPr>
            </a:p>
          </p:txBody>
        </p:sp>
        <p:sp>
          <p:nvSpPr>
            <p:cNvPr id="42" name="TextBox 41">
              <a:extLst>
                <a:ext uri="{FF2B5EF4-FFF2-40B4-BE49-F238E27FC236}">
                  <a16:creationId xmlns:a16="http://schemas.microsoft.com/office/drawing/2014/main" id="{487850C9-5C58-4055-A1C1-26C58A09E988}"/>
                </a:ext>
              </a:extLst>
            </p:cNvPr>
            <p:cNvSpPr txBox="1"/>
            <p:nvPr/>
          </p:nvSpPr>
          <p:spPr>
            <a:xfrm>
              <a:off x="6412787" y="1963436"/>
              <a:ext cx="37221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T</a:t>
              </a:r>
            </a:p>
          </p:txBody>
        </p:sp>
      </p:grpSp>
      <p:grpSp>
        <p:nvGrpSpPr>
          <p:cNvPr id="43" name="Group 42">
            <a:extLst>
              <a:ext uri="{FF2B5EF4-FFF2-40B4-BE49-F238E27FC236}">
                <a16:creationId xmlns:a16="http://schemas.microsoft.com/office/drawing/2014/main" id="{2B2FFDED-D61C-4D5B-BCB5-9DE4AAC8683A}"/>
              </a:ext>
            </a:extLst>
          </p:cNvPr>
          <p:cNvGrpSpPr/>
          <p:nvPr/>
        </p:nvGrpSpPr>
        <p:grpSpPr>
          <a:xfrm>
            <a:off x="4115013" y="2921008"/>
            <a:ext cx="3019074" cy="461665"/>
            <a:chOff x="4094936" y="1963436"/>
            <a:chExt cx="3019074" cy="461665"/>
          </a:xfrm>
        </p:grpSpPr>
        <p:sp>
          <p:nvSpPr>
            <p:cNvPr id="44" name="TextBox 43">
              <a:extLst>
                <a:ext uri="{FF2B5EF4-FFF2-40B4-BE49-F238E27FC236}">
                  <a16:creationId xmlns:a16="http://schemas.microsoft.com/office/drawing/2014/main" id="{DAB8C036-A3A5-404E-89BF-0970B663897D}"/>
                </a:ext>
              </a:extLst>
            </p:cNvPr>
            <p:cNvSpPr txBox="1"/>
            <p:nvPr/>
          </p:nvSpPr>
          <p:spPr>
            <a:xfrm>
              <a:off x="4094936" y="1963436"/>
              <a:ext cx="389851"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A</a:t>
              </a:r>
            </a:p>
          </p:txBody>
        </p:sp>
        <p:sp>
          <p:nvSpPr>
            <p:cNvPr id="45" name="TextBox 44">
              <a:extLst>
                <a:ext uri="{FF2B5EF4-FFF2-40B4-BE49-F238E27FC236}">
                  <a16:creationId xmlns:a16="http://schemas.microsoft.com/office/drawing/2014/main" id="{E8E586FD-63D2-4EEA-A5BE-1ACB8C61FD4E}"/>
                </a:ext>
              </a:extLst>
            </p:cNvPr>
            <p:cNvSpPr txBox="1"/>
            <p:nvPr/>
          </p:nvSpPr>
          <p:spPr>
            <a:xfrm>
              <a:off x="5108768"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H</a:t>
              </a:r>
            </a:p>
          </p:txBody>
        </p:sp>
        <p:sp>
          <p:nvSpPr>
            <p:cNvPr id="46" name="TextBox 45">
              <a:extLst>
                <a:ext uri="{FF2B5EF4-FFF2-40B4-BE49-F238E27FC236}">
                  <a16:creationId xmlns:a16="http://schemas.microsoft.com/office/drawing/2014/main" id="{94FD95B7-7781-485F-8C09-48024983783A}"/>
                </a:ext>
              </a:extLst>
            </p:cNvPr>
            <p:cNvSpPr txBox="1"/>
            <p:nvPr/>
          </p:nvSpPr>
          <p:spPr>
            <a:xfrm>
              <a:off x="5705017" y="1963436"/>
              <a:ext cx="40748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R</a:t>
              </a:r>
            </a:p>
          </p:txBody>
        </p:sp>
        <p:sp>
          <p:nvSpPr>
            <p:cNvPr id="47" name="TextBox 46">
              <a:extLst>
                <a:ext uri="{FF2B5EF4-FFF2-40B4-BE49-F238E27FC236}">
                  <a16:creationId xmlns:a16="http://schemas.microsoft.com/office/drawing/2014/main" id="{64F49B09-A19C-448B-A19D-16B6E4754152}"/>
                </a:ext>
              </a:extLst>
            </p:cNvPr>
            <p:cNvSpPr txBox="1"/>
            <p:nvPr/>
          </p:nvSpPr>
          <p:spPr>
            <a:xfrm>
              <a:off x="4305251" y="1963436"/>
              <a:ext cx="572961" cy="461665"/>
            </a:xfrm>
            <a:prstGeom prst="rect">
              <a:avLst/>
            </a:prstGeom>
            <a:noFill/>
          </p:spPr>
          <p:txBody>
            <a:bodyPr wrap="squar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U</a:t>
              </a:r>
            </a:p>
          </p:txBody>
        </p:sp>
        <p:sp>
          <p:nvSpPr>
            <p:cNvPr id="48" name="TextBox 47">
              <a:extLst>
                <a:ext uri="{FF2B5EF4-FFF2-40B4-BE49-F238E27FC236}">
                  <a16:creationId xmlns:a16="http://schemas.microsoft.com/office/drawing/2014/main" id="{0CE0DA5D-C846-49EC-958D-3523E5CC9E76}"/>
                </a:ext>
              </a:extLst>
            </p:cNvPr>
            <p:cNvSpPr txBox="1"/>
            <p:nvPr/>
          </p:nvSpPr>
          <p:spPr>
            <a:xfrm>
              <a:off x="5376814" y="1963436"/>
              <a:ext cx="423514"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O</a:t>
              </a:r>
            </a:p>
          </p:txBody>
        </p:sp>
        <p:sp>
          <p:nvSpPr>
            <p:cNvPr id="49" name="TextBox 48">
              <a:extLst>
                <a:ext uri="{FF2B5EF4-FFF2-40B4-BE49-F238E27FC236}">
                  <a16:creationId xmlns:a16="http://schemas.microsoft.com/office/drawing/2014/main" id="{FD338D7C-FE19-4D0B-8C98-C6A7BEB62C1A}"/>
                </a:ext>
              </a:extLst>
            </p:cNvPr>
            <p:cNvSpPr txBox="1"/>
            <p:nvPr/>
          </p:nvSpPr>
          <p:spPr>
            <a:xfrm>
              <a:off x="4717845" y="1963436"/>
              <a:ext cx="37221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T</a:t>
              </a:r>
            </a:p>
          </p:txBody>
        </p:sp>
        <p:sp>
          <p:nvSpPr>
            <p:cNvPr id="50" name="TextBox 49">
              <a:extLst>
                <a:ext uri="{FF2B5EF4-FFF2-40B4-BE49-F238E27FC236}">
                  <a16:creationId xmlns:a16="http://schemas.microsoft.com/office/drawing/2014/main" id="{E84F2BCD-C053-48B7-A22C-FA2EBD0100DA}"/>
                </a:ext>
              </a:extLst>
            </p:cNvPr>
            <p:cNvSpPr txBox="1"/>
            <p:nvPr/>
          </p:nvSpPr>
          <p:spPr>
            <a:xfrm>
              <a:off x="6162374" y="1963436"/>
              <a:ext cx="269626"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I</a:t>
              </a:r>
            </a:p>
          </p:txBody>
        </p:sp>
        <p:sp>
          <p:nvSpPr>
            <p:cNvPr id="51" name="TextBox 50">
              <a:extLst>
                <a:ext uri="{FF2B5EF4-FFF2-40B4-BE49-F238E27FC236}">
                  <a16:creationId xmlns:a16="http://schemas.microsoft.com/office/drawing/2014/main" id="{247A58AC-D7B0-4D59-AB21-60E5C9AF4B82}"/>
                </a:ext>
              </a:extLst>
            </p:cNvPr>
            <p:cNvSpPr txBox="1"/>
            <p:nvPr/>
          </p:nvSpPr>
          <p:spPr>
            <a:xfrm>
              <a:off x="6724159" y="1963436"/>
              <a:ext cx="389851"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Y</a:t>
              </a:r>
            </a:p>
          </p:txBody>
        </p:sp>
        <p:sp>
          <p:nvSpPr>
            <p:cNvPr id="52" name="TextBox 51">
              <a:extLst>
                <a:ext uri="{FF2B5EF4-FFF2-40B4-BE49-F238E27FC236}">
                  <a16:creationId xmlns:a16="http://schemas.microsoft.com/office/drawing/2014/main" id="{B67EF8C8-14B7-4AE0-996E-87F6466B9AAA}"/>
                </a:ext>
              </a:extLst>
            </p:cNvPr>
            <p:cNvSpPr txBox="1"/>
            <p:nvPr/>
          </p:nvSpPr>
          <p:spPr>
            <a:xfrm>
              <a:off x="6412787" y="1963436"/>
              <a:ext cx="372218" cy="461665"/>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T</a:t>
              </a:r>
            </a:p>
          </p:txBody>
        </p:sp>
      </p:grpSp>
    </p:spTree>
    <p:extLst>
      <p:ext uri="{BB962C8B-B14F-4D97-AF65-F5344CB8AC3E}">
        <p14:creationId xmlns:p14="http://schemas.microsoft.com/office/powerpoint/2010/main" val="372129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BDE66B-9C34-41C4-AA43-19E8A2855C2E}"/>
              </a:ext>
            </a:extLst>
          </p:cNvPr>
          <p:cNvSpPr/>
          <p:nvPr/>
        </p:nvSpPr>
        <p:spPr>
          <a:xfrm>
            <a:off x="9240" y="0"/>
            <a:ext cx="9144000" cy="68580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 name="Picture 1">
            <a:extLst>
              <a:ext uri="{FF2B5EF4-FFF2-40B4-BE49-F238E27FC236}">
                <a16:creationId xmlns:a16="http://schemas.microsoft.com/office/drawing/2014/main" id="{3E374EC3-E761-4100-A476-BA0EA31EEF0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957156" y="802676"/>
            <a:ext cx="6196084" cy="5823309"/>
          </a:xfrm>
          <a:prstGeom prst="rect">
            <a:avLst/>
          </a:prstGeom>
          <a:noFill/>
          <a:effectLst>
            <a:softEdge rad="317500"/>
          </a:effectLst>
        </p:spPr>
      </p:pic>
      <p:sp>
        <p:nvSpPr>
          <p:cNvPr id="6" name="TextBox 5">
            <a:extLst>
              <a:ext uri="{FF2B5EF4-FFF2-40B4-BE49-F238E27FC236}">
                <a16:creationId xmlns:a16="http://schemas.microsoft.com/office/drawing/2014/main" id="{D2D1C4BB-5A5A-4921-82E4-F2E57F4C9002}"/>
              </a:ext>
            </a:extLst>
          </p:cNvPr>
          <p:cNvSpPr txBox="1"/>
          <p:nvPr/>
        </p:nvSpPr>
        <p:spPr>
          <a:xfrm>
            <a:off x="248290" y="3429000"/>
            <a:ext cx="3556808" cy="3231654"/>
          </a:xfrm>
          <a:prstGeom prst="rect">
            <a:avLst/>
          </a:prstGeom>
          <a:noFill/>
        </p:spPr>
        <p:txBody>
          <a:bodyPr wrap="none" rtlCol="0">
            <a:spAutoFit/>
          </a:bodyPr>
          <a:lstStyle/>
          <a:p>
            <a:r>
              <a:rPr lang="en-US" sz="6000" dirty="0">
                <a:solidFill>
                  <a:schemeClr val="tx2"/>
                </a:solidFill>
                <a:latin typeface="Arial Rounded MT Bold" panose="020F0704030504030204" pitchFamily="34" charset="0"/>
              </a:rPr>
              <a:t>The</a:t>
            </a:r>
          </a:p>
          <a:p>
            <a:r>
              <a:rPr lang="en-US" sz="7200" dirty="0">
                <a:solidFill>
                  <a:schemeClr val="tx2"/>
                </a:solidFill>
                <a:latin typeface="Arial Rounded MT Bold" panose="020F0704030504030204" pitchFamily="34" charset="0"/>
              </a:rPr>
              <a:t>King’s</a:t>
            </a:r>
          </a:p>
          <a:p>
            <a:r>
              <a:rPr lang="en-US" sz="7200" dirty="0">
                <a:solidFill>
                  <a:schemeClr val="tx2"/>
                </a:solidFill>
                <a:latin typeface="Arial Rounded MT Bold" panose="020F0704030504030204" pitchFamily="34" charset="0"/>
              </a:rPr>
              <a:t>Speech</a:t>
            </a:r>
          </a:p>
        </p:txBody>
      </p:sp>
      <p:sp>
        <p:nvSpPr>
          <p:cNvPr id="7" name="Rectangle 6">
            <a:extLst>
              <a:ext uri="{FF2B5EF4-FFF2-40B4-BE49-F238E27FC236}">
                <a16:creationId xmlns:a16="http://schemas.microsoft.com/office/drawing/2014/main" id="{86EDE9AD-436E-413F-AA7E-6D99F112A47A}"/>
              </a:ext>
            </a:extLst>
          </p:cNvPr>
          <p:cNvSpPr/>
          <p:nvPr/>
        </p:nvSpPr>
        <p:spPr>
          <a:xfrm>
            <a:off x="248291" y="2474894"/>
            <a:ext cx="2122013" cy="954107"/>
          </a:xfrm>
          <a:prstGeom prst="rect">
            <a:avLst/>
          </a:prstGeom>
        </p:spPr>
        <p:txBody>
          <a:bodyPr wrap="square">
            <a:spAutoFit/>
          </a:bodyPr>
          <a:lstStyle/>
          <a:p>
            <a:r>
              <a:rPr lang="en-US" sz="2800" dirty="0">
                <a:solidFill>
                  <a:schemeClr val="tx2">
                    <a:lumMod val="90000"/>
                    <a:lumOff val="10000"/>
                  </a:schemeClr>
                </a:solidFill>
                <a:latin typeface="Arial Narrow" panose="020B0606020202030204" pitchFamily="34" charset="0"/>
              </a:rPr>
              <a:t>Three Lessons</a:t>
            </a:r>
          </a:p>
          <a:p>
            <a:r>
              <a:rPr lang="en-US" sz="2800" dirty="0">
                <a:solidFill>
                  <a:schemeClr val="tx2">
                    <a:lumMod val="90000"/>
                    <a:lumOff val="10000"/>
                  </a:schemeClr>
                </a:solidFill>
                <a:latin typeface="Arial Narrow" panose="020B0606020202030204" pitchFamily="34" charset="0"/>
              </a:rPr>
              <a:t>Learned from </a:t>
            </a:r>
          </a:p>
        </p:txBody>
      </p:sp>
      <p:sp>
        <p:nvSpPr>
          <p:cNvPr id="8" name="TextBox 7">
            <a:extLst>
              <a:ext uri="{FF2B5EF4-FFF2-40B4-BE49-F238E27FC236}">
                <a16:creationId xmlns:a16="http://schemas.microsoft.com/office/drawing/2014/main" id="{62B6DB2A-91B1-485F-AA66-6C3D118EE2F6}"/>
              </a:ext>
            </a:extLst>
          </p:cNvPr>
          <p:cNvSpPr txBox="1"/>
          <p:nvPr/>
        </p:nvSpPr>
        <p:spPr>
          <a:xfrm>
            <a:off x="652761" y="114599"/>
            <a:ext cx="7856959" cy="769441"/>
          </a:xfrm>
          <a:prstGeom prst="rect">
            <a:avLst/>
          </a:prstGeom>
          <a:noFill/>
        </p:spPr>
        <p:txBody>
          <a:bodyPr wrap="none" rtlCol="0">
            <a:spAutoFit/>
          </a:bodyPr>
          <a:lstStyle/>
          <a:p>
            <a:r>
              <a:rPr lang="en-US" sz="4400" b="1" dirty="0">
                <a:solidFill>
                  <a:schemeClr val="tx2"/>
                </a:solidFill>
                <a:latin typeface="Arial Narrow" panose="020B0606020202030204" pitchFamily="34" charset="0"/>
              </a:rPr>
              <a:t>INFLUENCE WITHOUT AUTHORITY</a:t>
            </a:r>
          </a:p>
        </p:txBody>
      </p:sp>
      <p:pic>
        <p:nvPicPr>
          <p:cNvPr id="10" name="Picture 9">
            <a:extLst>
              <a:ext uri="{FF2B5EF4-FFF2-40B4-BE49-F238E27FC236}">
                <a16:creationId xmlns:a16="http://schemas.microsoft.com/office/drawing/2014/main" id="{71D42773-8FE1-4FC1-95D7-D06D016AEC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10535">
            <a:off x="3926969" y="4473657"/>
            <a:ext cx="1470201" cy="2205301"/>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192080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E76B0-6F6C-4826-B37E-90397B47B6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52" y="0"/>
            <a:ext cx="9144000" cy="6858000"/>
          </a:xfrm>
          <a:prstGeom prst="rect">
            <a:avLst/>
          </a:prstGeom>
        </p:spPr>
      </p:pic>
      <p:sp>
        <p:nvSpPr>
          <p:cNvPr id="8" name="TextBox 7">
            <a:extLst>
              <a:ext uri="{FF2B5EF4-FFF2-40B4-BE49-F238E27FC236}">
                <a16:creationId xmlns:a16="http://schemas.microsoft.com/office/drawing/2014/main" id="{ACA882FF-46FB-419F-8B72-37F793EB75A3}"/>
              </a:ext>
            </a:extLst>
          </p:cNvPr>
          <p:cNvSpPr txBox="1"/>
          <p:nvPr/>
        </p:nvSpPr>
        <p:spPr>
          <a:xfrm>
            <a:off x="968603" y="780032"/>
            <a:ext cx="3691267" cy="1015663"/>
          </a:xfrm>
          <a:prstGeom prst="rect">
            <a:avLst/>
          </a:prstGeom>
          <a:noFill/>
        </p:spPr>
        <p:txBody>
          <a:bodyPr wrap="none" rtlCol="0">
            <a:spAutoFit/>
            <a:scene3d>
              <a:camera prst="isometricOffAxis1Right"/>
              <a:lightRig rig="threePt" dir="t"/>
            </a:scene3d>
          </a:bodyPr>
          <a:lstStyle/>
          <a:p>
            <a:r>
              <a:rPr lang="en-US" sz="6000" dirty="0">
                <a:solidFill>
                  <a:srgbClr val="CD761E"/>
                </a:solidFill>
                <a:effectLst>
                  <a:glow rad="101600">
                    <a:schemeClr val="accent5">
                      <a:satMod val="175000"/>
                      <a:alpha val="40000"/>
                    </a:schemeClr>
                  </a:glow>
                  <a:outerShdw blurRad="38100" dist="38100" dir="2700000" algn="tl">
                    <a:srgbClr val="000000">
                      <a:alpha val="43137"/>
                    </a:srgbClr>
                  </a:outerShdw>
                </a:effectLst>
                <a:latin typeface="Eras Medium ITC" panose="020B0602030504020804" pitchFamily="34" charset="0"/>
              </a:rPr>
              <a:t>NMA Cafe</a:t>
            </a:r>
          </a:p>
        </p:txBody>
      </p:sp>
      <p:pic>
        <p:nvPicPr>
          <p:cNvPr id="3" name="Picture 2">
            <a:extLst>
              <a:ext uri="{FF2B5EF4-FFF2-40B4-BE49-F238E27FC236}">
                <a16:creationId xmlns:a16="http://schemas.microsoft.com/office/drawing/2014/main" id="{5EFBB82F-A4CB-4162-9385-BFEFF867CC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6251" y="5273744"/>
            <a:ext cx="861369" cy="833022"/>
          </a:xfrm>
          <a:prstGeom prst="rect">
            <a:avLst/>
          </a:prstGeom>
          <a:scene3d>
            <a:camera prst="perspectiveContrastingLeftFacing"/>
            <a:lightRig rig="threePt" dir="t"/>
          </a:scene3d>
        </p:spPr>
      </p:pic>
      <p:pic>
        <p:nvPicPr>
          <p:cNvPr id="6" name="Picture 5">
            <a:extLst>
              <a:ext uri="{FF2B5EF4-FFF2-40B4-BE49-F238E27FC236}">
                <a16:creationId xmlns:a16="http://schemas.microsoft.com/office/drawing/2014/main" id="{EEC9A24D-684B-4BE9-9862-BC7FE32E54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15220" y="435065"/>
            <a:ext cx="1707983" cy="450948"/>
          </a:xfrm>
          <a:prstGeom prst="rect">
            <a:avLst/>
          </a:prstGeom>
          <a:scene3d>
            <a:camera prst="isometricOffAxis1Right"/>
            <a:lightRig rig="threePt" dir="t"/>
          </a:scene3d>
        </p:spPr>
      </p:pic>
    </p:spTree>
    <p:extLst>
      <p:ext uri="{BB962C8B-B14F-4D97-AF65-F5344CB8AC3E}">
        <p14:creationId xmlns:p14="http://schemas.microsoft.com/office/powerpoint/2010/main" val="3198875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EAA6A83-F816-4E96-982E-00F1E4B61BE6}"/>
              </a:ext>
            </a:extLst>
          </p:cNvPr>
          <p:cNvGrpSpPr/>
          <p:nvPr/>
        </p:nvGrpSpPr>
        <p:grpSpPr>
          <a:xfrm>
            <a:off x="8" y="-4"/>
            <a:ext cx="9144000" cy="6858004"/>
            <a:chOff x="0" y="-4"/>
            <a:chExt cx="9144000" cy="6858004"/>
          </a:xfrm>
        </p:grpSpPr>
        <p:sp>
          <p:nvSpPr>
            <p:cNvPr id="7" name="Rectangle 6">
              <a:extLst>
                <a:ext uri="{FF2B5EF4-FFF2-40B4-BE49-F238E27FC236}">
                  <a16:creationId xmlns:a16="http://schemas.microsoft.com/office/drawing/2014/main" id="{E220F917-EF18-46DE-BBC2-5F309A87DD30}"/>
                </a:ext>
              </a:extLst>
            </p:cNvPr>
            <p:cNvSpPr/>
            <p:nvPr/>
          </p:nvSpPr>
          <p:spPr>
            <a:xfrm>
              <a:off x="0" y="-4"/>
              <a:ext cx="9144000" cy="6858004"/>
            </a:xfrm>
            <a:prstGeom prst="rect">
              <a:avLst/>
            </a:prstGeom>
            <a:solidFill>
              <a:srgbClr val="F7A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 name="Picture 1">
              <a:extLst>
                <a:ext uri="{FF2B5EF4-FFF2-40B4-BE49-F238E27FC236}">
                  <a16:creationId xmlns:a16="http://schemas.microsoft.com/office/drawing/2014/main" id="{63ECD2DC-DE6B-4826-89F1-747635388D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1733"/>
            <a:stretch/>
          </p:blipFill>
          <p:spPr>
            <a:xfrm>
              <a:off x="1" y="1774240"/>
              <a:ext cx="4734062" cy="5083760"/>
            </a:xfrm>
            <a:prstGeom prst="rect">
              <a:avLst/>
            </a:prstGeom>
          </p:spPr>
        </p:pic>
        <p:sp>
          <p:nvSpPr>
            <p:cNvPr id="3" name="Rectangle 2">
              <a:extLst>
                <a:ext uri="{FF2B5EF4-FFF2-40B4-BE49-F238E27FC236}">
                  <a16:creationId xmlns:a16="http://schemas.microsoft.com/office/drawing/2014/main" id="{0AF39CE2-3B38-4C82-A4EA-809846AB3C39}"/>
                </a:ext>
              </a:extLst>
            </p:cNvPr>
            <p:cNvSpPr/>
            <p:nvPr/>
          </p:nvSpPr>
          <p:spPr>
            <a:xfrm>
              <a:off x="5236097" y="1166881"/>
              <a:ext cx="3903261" cy="5691119"/>
            </a:xfrm>
            <a:prstGeom prst="rect">
              <a:avLst/>
            </a:prstGeom>
            <a:solidFill>
              <a:srgbClr val="F7A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a:extLst>
                <a:ext uri="{FF2B5EF4-FFF2-40B4-BE49-F238E27FC236}">
                  <a16:creationId xmlns:a16="http://schemas.microsoft.com/office/drawing/2014/main" id="{01DE142F-82F9-463B-9D00-A42CFC628CD8}"/>
                </a:ext>
              </a:extLst>
            </p:cNvPr>
            <p:cNvSpPr/>
            <p:nvPr/>
          </p:nvSpPr>
          <p:spPr>
            <a:xfrm>
              <a:off x="4572000" y="4872251"/>
              <a:ext cx="527618" cy="423080"/>
            </a:xfrm>
            <a:prstGeom prst="rect">
              <a:avLst/>
            </a:prstGeom>
            <a:solidFill>
              <a:srgbClr val="F7A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Rectangle 9">
            <a:extLst>
              <a:ext uri="{FF2B5EF4-FFF2-40B4-BE49-F238E27FC236}">
                <a16:creationId xmlns:a16="http://schemas.microsoft.com/office/drawing/2014/main" id="{67DEA6EB-2674-4822-ABEA-EB9B1CE16707}"/>
              </a:ext>
            </a:extLst>
          </p:cNvPr>
          <p:cNvSpPr/>
          <p:nvPr/>
        </p:nvSpPr>
        <p:spPr>
          <a:xfrm>
            <a:off x="5005544" y="4704920"/>
            <a:ext cx="3577423" cy="1754326"/>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Lesson #3</a:t>
            </a:r>
          </a:p>
          <a:p>
            <a:r>
              <a:rPr lang="en-US" sz="2800" dirty="0"/>
              <a:t>Respect, authenticity, and empathy help us to IWA.</a:t>
            </a:r>
          </a:p>
        </p:txBody>
      </p:sp>
      <p:sp>
        <p:nvSpPr>
          <p:cNvPr id="11" name="Rectangle 10">
            <a:extLst>
              <a:ext uri="{FF2B5EF4-FFF2-40B4-BE49-F238E27FC236}">
                <a16:creationId xmlns:a16="http://schemas.microsoft.com/office/drawing/2014/main" id="{D4ABA3EB-B99C-4942-8CDD-9DDA0E23CC9C}"/>
              </a:ext>
            </a:extLst>
          </p:cNvPr>
          <p:cNvSpPr/>
          <p:nvPr/>
        </p:nvSpPr>
        <p:spPr>
          <a:xfrm>
            <a:off x="5005543" y="398756"/>
            <a:ext cx="4014152" cy="1754326"/>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Lesson #1</a:t>
            </a:r>
          </a:p>
          <a:p>
            <a:r>
              <a:rPr lang="en-US" sz="2800" dirty="0"/>
              <a:t>To influence without authority we need to establish trust. </a:t>
            </a:r>
          </a:p>
        </p:txBody>
      </p:sp>
      <p:sp>
        <p:nvSpPr>
          <p:cNvPr id="12" name="Rectangle 11">
            <a:extLst>
              <a:ext uri="{FF2B5EF4-FFF2-40B4-BE49-F238E27FC236}">
                <a16:creationId xmlns:a16="http://schemas.microsoft.com/office/drawing/2014/main" id="{6E1A74FD-81B1-4FE7-905E-B4C4B8FC1E4F}"/>
              </a:ext>
            </a:extLst>
          </p:cNvPr>
          <p:cNvSpPr/>
          <p:nvPr/>
        </p:nvSpPr>
        <p:spPr>
          <a:xfrm>
            <a:off x="5005543" y="2551838"/>
            <a:ext cx="3973208" cy="1754326"/>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Lesson #2</a:t>
            </a:r>
          </a:p>
          <a:p>
            <a:r>
              <a:rPr lang="en-US" sz="2800" dirty="0"/>
              <a:t>To IWA we need to support the decision-makers with our advice. </a:t>
            </a:r>
          </a:p>
        </p:txBody>
      </p:sp>
      <p:sp>
        <p:nvSpPr>
          <p:cNvPr id="13" name="TextBox 12">
            <a:extLst>
              <a:ext uri="{FF2B5EF4-FFF2-40B4-BE49-F238E27FC236}">
                <a16:creationId xmlns:a16="http://schemas.microsoft.com/office/drawing/2014/main" id="{05F6B3AF-4DE8-49B4-ADD3-576086D11C0F}"/>
              </a:ext>
            </a:extLst>
          </p:cNvPr>
          <p:cNvSpPr txBox="1"/>
          <p:nvPr/>
        </p:nvSpPr>
        <p:spPr>
          <a:xfrm>
            <a:off x="493432" y="57152"/>
            <a:ext cx="3727302" cy="2015936"/>
          </a:xfrm>
          <a:prstGeom prst="rect">
            <a:avLst/>
          </a:prstGeom>
          <a:noFill/>
        </p:spPr>
        <p:txBody>
          <a:bodyPr wrap="none" rtlCol="0">
            <a:spAutoFit/>
          </a:bodyPr>
          <a:lstStyle/>
          <a:p>
            <a:r>
              <a:rPr lang="en-US" sz="12500" dirty="0">
                <a:latin typeface="Arial Rounded MT Bold" panose="020F0704030504030204" pitchFamily="34" charset="0"/>
              </a:rPr>
              <a:t>I</a:t>
            </a:r>
            <a:r>
              <a:rPr lang="en-US" sz="6000" dirty="0">
                <a:latin typeface="Arial Rounded MT Bold" panose="020F0704030504030204" pitchFamily="34" charset="0"/>
              </a:rPr>
              <a:t> </a:t>
            </a:r>
            <a:r>
              <a:rPr lang="en-US" sz="12500" dirty="0">
                <a:latin typeface="Arial Rounded MT Bold" panose="020F0704030504030204" pitchFamily="34" charset="0"/>
              </a:rPr>
              <a:t>W</a:t>
            </a:r>
            <a:r>
              <a:rPr lang="en-US" sz="6000" dirty="0">
                <a:latin typeface="Arial Rounded MT Bold" panose="020F0704030504030204" pitchFamily="34" charset="0"/>
              </a:rPr>
              <a:t> </a:t>
            </a:r>
            <a:r>
              <a:rPr lang="en-US" sz="12500" dirty="0">
                <a:latin typeface="Arial Rounded MT Bold" panose="020F0704030504030204" pitchFamily="34" charset="0"/>
              </a:rPr>
              <a:t>A</a:t>
            </a:r>
          </a:p>
        </p:txBody>
      </p:sp>
      <p:sp>
        <p:nvSpPr>
          <p:cNvPr id="14" name="TextBox 13">
            <a:extLst>
              <a:ext uri="{FF2B5EF4-FFF2-40B4-BE49-F238E27FC236}">
                <a16:creationId xmlns:a16="http://schemas.microsoft.com/office/drawing/2014/main" id="{E3D4392D-41E5-41A7-A611-19643CBF58DC}"/>
              </a:ext>
            </a:extLst>
          </p:cNvPr>
          <p:cNvSpPr txBox="1"/>
          <p:nvPr/>
        </p:nvSpPr>
        <p:spPr>
          <a:xfrm>
            <a:off x="94402" y="1703756"/>
            <a:ext cx="4525365" cy="369332"/>
          </a:xfrm>
          <a:prstGeom prst="rect">
            <a:avLst/>
          </a:prstGeom>
          <a:noFill/>
        </p:spPr>
        <p:txBody>
          <a:bodyPr wrap="square" rtlCol="0">
            <a:spAutoFit/>
          </a:bodyPr>
          <a:lstStyle/>
          <a:p>
            <a:pPr algn="ctr"/>
            <a:r>
              <a:rPr lang="en-US" b="1" i="1" dirty="0">
                <a:solidFill>
                  <a:schemeClr val="bg1"/>
                </a:solidFill>
                <a:effectLst>
                  <a:outerShdw blurRad="38100" dist="38100" dir="2700000" algn="tl">
                    <a:srgbClr val="000000">
                      <a:alpha val="43137"/>
                    </a:srgbClr>
                  </a:outerShdw>
                </a:effectLst>
              </a:rPr>
              <a:t>Three Lessons from The King’s Speech</a:t>
            </a:r>
          </a:p>
        </p:txBody>
      </p:sp>
    </p:spTree>
    <p:extLst>
      <p:ext uri="{BB962C8B-B14F-4D97-AF65-F5344CB8AC3E}">
        <p14:creationId xmlns:p14="http://schemas.microsoft.com/office/powerpoint/2010/main" val="44967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AFBA1-B7A0-4EC5-99C8-1A0B3A7A45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r="-1"/>
          <a:stretch/>
        </p:blipFill>
        <p:spPr>
          <a:xfrm>
            <a:off x="9236" y="-1"/>
            <a:ext cx="9144000" cy="6858001"/>
          </a:xfrm>
          <a:prstGeom prst="rect">
            <a:avLst/>
          </a:prstGeom>
        </p:spPr>
      </p:pic>
      <p:sp>
        <p:nvSpPr>
          <p:cNvPr id="6" name="Rectangle 5">
            <a:extLst>
              <a:ext uri="{FF2B5EF4-FFF2-40B4-BE49-F238E27FC236}">
                <a16:creationId xmlns:a16="http://schemas.microsoft.com/office/drawing/2014/main" id="{F812B88E-0DF1-4568-8B4C-F1E88439DC15}"/>
              </a:ext>
            </a:extLst>
          </p:cNvPr>
          <p:cNvSpPr/>
          <p:nvPr/>
        </p:nvSpPr>
        <p:spPr>
          <a:xfrm>
            <a:off x="4262355" y="-1"/>
            <a:ext cx="4299043" cy="1671227"/>
          </a:xfrm>
          <a:prstGeom prst="rect">
            <a:avLst/>
          </a:prstGeom>
        </p:spPr>
        <p:txBody>
          <a:bodyPr wrap="square">
            <a:spAutoFit/>
          </a:bodyPr>
          <a:lstStyle/>
          <a:p>
            <a:pPr algn="ctr">
              <a:lnSpc>
                <a:spcPct val="95000"/>
              </a:lnSpc>
            </a:pPr>
            <a:r>
              <a:rPr lang="en-US" sz="3600" dirty="0">
                <a:solidFill>
                  <a:schemeClr val="bg1"/>
                </a:solidFill>
                <a:effectLst>
                  <a:outerShdw blurRad="38100" dist="38100" dir="2700000" algn="tl">
                    <a:srgbClr val="000000">
                      <a:alpha val="43137"/>
                    </a:srgbClr>
                  </a:outerShdw>
                </a:effectLst>
              </a:rPr>
              <a:t>To influence without authority we need to establish trust</a:t>
            </a:r>
          </a:p>
        </p:txBody>
      </p:sp>
      <p:sp>
        <p:nvSpPr>
          <p:cNvPr id="7" name="Rectangle 6">
            <a:extLst>
              <a:ext uri="{FF2B5EF4-FFF2-40B4-BE49-F238E27FC236}">
                <a16:creationId xmlns:a16="http://schemas.microsoft.com/office/drawing/2014/main" id="{BF850179-B1B7-4275-9042-B7340ADFDE2A}"/>
              </a:ext>
            </a:extLst>
          </p:cNvPr>
          <p:cNvSpPr/>
          <p:nvPr/>
        </p:nvSpPr>
        <p:spPr>
          <a:xfrm>
            <a:off x="3526415" y="2289112"/>
            <a:ext cx="1471878" cy="1027974"/>
          </a:xfrm>
          <a:prstGeom prst="rect">
            <a:avLst/>
          </a:prstGeom>
        </p:spPr>
        <p:txBody>
          <a:bodyPr wrap="none">
            <a:spAutoFit/>
            <a:scene3d>
              <a:camera prst="perspectiveContrastingLeftFacing"/>
              <a:lightRig rig="threePt" dir="t"/>
            </a:scene3d>
          </a:bodyPr>
          <a:lstStyle/>
          <a:p>
            <a:pPr lvl="0" algn="ctr">
              <a:lnSpc>
                <a:spcPct val="95000"/>
              </a:lnSpc>
            </a:pPr>
            <a:r>
              <a:rPr lang="en-US" sz="3200" b="1" dirty="0">
                <a:solidFill>
                  <a:srgbClr val="F2E070"/>
                </a:solidFill>
                <a:effectLst>
                  <a:outerShdw blurRad="38100" dist="38100" dir="2700000" algn="tl">
                    <a:srgbClr val="000000">
                      <a:alpha val="43137"/>
                    </a:srgbClr>
                  </a:outerShdw>
                </a:effectLst>
                <a:latin typeface="Comic Sans MS" panose="030F0702030302020204" pitchFamily="66" charset="0"/>
              </a:rPr>
              <a:t>Lesson</a:t>
            </a:r>
          </a:p>
          <a:p>
            <a:pPr lvl="0" algn="ctr">
              <a:lnSpc>
                <a:spcPct val="95000"/>
              </a:lnSpc>
            </a:pPr>
            <a:r>
              <a:rPr lang="en-US" sz="3200" b="1" dirty="0">
                <a:solidFill>
                  <a:srgbClr val="F2E070"/>
                </a:solidFill>
                <a:effectLst>
                  <a:outerShdw blurRad="38100" dist="38100" dir="2700000" algn="tl">
                    <a:srgbClr val="000000">
                      <a:alpha val="43137"/>
                    </a:srgbClr>
                  </a:outerShdw>
                </a:effectLst>
                <a:latin typeface="Comic Sans MS" panose="030F0702030302020204" pitchFamily="66" charset="0"/>
              </a:rPr>
              <a:t>#1</a:t>
            </a:r>
          </a:p>
        </p:txBody>
      </p:sp>
    </p:spTree>
    <p:extLst>
      <p:ext uri="{BB962C8B-B14F-4D97-AF65-F5344CB8AC3E}">
        <p14:creationId xmlns:p14="http://schemas.microsoft.com/office/powerpoint/2010/main" val="2491268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7371D-71E2-4890-A0BB-75F69C19189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9244" y="0"/>
            <a:ext cx="9144000" cy="6871186"/>
          </a:xfrm>
          <a:prstGeom prst="rect">
            <a:avLst/>
          </a:prstGeom>
        </p:spPr>
      </p:pic>
      <p:sp>
        <p:nvSpPr>
          <p:cNvPr id="7" name="Rectangle 6">
            <a:extLst>
              <a:ext uri="{FF2B5EF4-FFF2-40B4-BE49-F238E27FC236}">
                <a16:creationId xmlns:a16="http://schemas.microsoft.com/office/drawing/2014/main" id="{F92E27D4-7BF6-49BF-879E-FBF6E2085659}"/>
              </a:ext>
            </a:extLst>
          </p:cNvPr>
          <p:cNvSpPr/>
          <p:nvPr/>
        </p:nvSpPr>
        <p:spPr>
          <a:xfrm>
            <a:off x="3117739" y="0"/>
            <a:ext cx="6049154" cy="1077218"/>
          </a:xfrm>
          <a:prstGeom prst="rect">
            <a:avLst/>
          </a:prstGeom>
        </p:spPr>
        <p:txBody>
          <a:bodyPr wrap="square">
            <a:spAutoFit/>
          </a:bodyPr>
          <a:lstStyle/>
          <a:p>
            <a:pPr algn="ctr"/>
            <a:r>
              <a:rPr lang="en-US" sz="3200" b="1" dirty="0">
                <a:ln w="9525">
                  <a:solidFill>
                    <a:schemeClr val="bg1"/>
                  </a:solidFill>
                  <a:prstDash val="solid"/>
                </a:ln>
                <a:effectLst>
                  <a:outerShdw blurRad="12700" dist="38100" dir="2700000" algn="tl" rotWithShape="0">
                    <a:schemeClr val="bg1">
                      <a:lumMod val="50000"/>
                    </a:schemeClr>
                  </a:outerShdw>
                </a:effectLst>
              </a:rPr>
              <a:t>We</a:t>
            </a:r>
            <a:r>
              <a:rPr lang="en-US" sz="3200" dirty="0">
                <a:effectLst>
                  <a:outerShdw blurRad="38100" dist="38100" dir="2700000" algn="tl">
                    <a:srgbClr val="000000">
                      <a:alpha val="43137"/>
                    </a:srgbClr>
                  </a:outerShdw>
                </a:effectLst>
              </a:rPr>
              <a:t> need to support the decision-makers with our advice </a:t>
            </a:r>
          </a:p>
        </p:txBody>
      </p:sp>
      <p:sp>
        <p:nvSpPr>
          <p:cNvPr id="3" name="Rectangle 2">
            <a:extLst>
              <a:ext uri="{FF2B5EF4-FFF2-40B4-BE49-F238E27FC236}">
                <a16:creationId xmlns:a16="http://schemas.microsoft.com/office/drawing/2014/main" id="{1311817E-4700-4F88-81DF-399CBAAF4A0F}"/>
              </a:ext>
            </a:extLst>
          </p:cNvPr>
          <p:cNvSpPr/>
          <p:nvPr/>
        </p:nvSpPr>
        <p:spPr>
          <a:xfrm rot="16200000">
            <a:off x="-400885" y="2471289"/>
            <a:ext cx="3276859" cy="830997"/>
          </a:xfrm>
          <a:prstGeom prst="rect">
            <a:avLst/>
          </a:prstGeom>
        </p:spPr>
        <p:txBody>
          <a:bodyPr wrap="none">
            <a:spAutoFit/>
          </a:bodyPr>
          <a:lstStyle/>
          <a:p>
            <a:pPr lvl="0"/>
            <a:r>
              <a:rPr lang="en-US" sz="4800" b="1" dirty="0">
                <a:ln w="9525">
                  <a:solidFill>
                    <a:schemeClr val="bg1"/>
                  </a:solidFill>
                  <a:prstDash val="solid"/>
                </a:ln>
                <a:effectLst>
                  <a:outerShdw blurRad="12700" dist="38100" dir="2700000" algn="tl" rotWithShape="0">
                    <a:schemeClr val="bg1">
                      <a:lumMod val="50000"/>
                    </a:schemeClr>
                  </a:outerShdw>
                </a:effectLst>
                <a:latin typeface="Comic Sans MS" panose="030F0702030302020204" pitchFamily="66" charset="0"/>
              </a:rPr>
              <a:t>Lesson #2</a:t>
            </a:r>
          </a:p>
        </p:txBody>
      </p:sp>
      <p:sp>
        <p:nvSpPr>
          <p:cNvPr id="8" name="TextBox 7">
            <a:extLst>
              <a:ext uri="{FF2B5EF4-FFF2-40B4-BE49-F238E27FC236}">
                <a16:creationId xmlns:a16="http://schemas.microsoft.com/office/drawing/2014/main" id="{E1268DB5-793C-4617-AB80-AA0098E0A7F2}"/>
              </a:ext>
            </a:extLst>
          </p:cNvPr>
          <p:cNvSpPr txBox="1"/>
          <p:nvPr/>
        </p:nvSpPr>
        <p:spPr>
          <a:xfrm>
            <a:off x="3608690" y="5690817"/>
            <a:ext cx="2002471" cy="1200329"/>
          </a:xfrm>
          <a:prstGeom prst="rect">
            <a:avLst/>
          </a:prstGeom>
          <a:noFill/>
        </p:spPr>
        <p:txBody>
          <a:bodyPr wrap="none" rtlCol="0">
            <a:spAutoFit/>
            <a:scene3d>
              <a:camera prst="isometricTopUp"/>
              <a:lightRig rig="threePt" dir="t"/>
            </a:scene3d>
          </a:bodyPr>
          <a:lstStyle/>
          <a:p>
            <a:r>
              <a:rPr lang="en-US" sz="72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Arial Rounded MT Bold" panose="020F0704030504030204" pitchFamily="34" charset="0"/>
              </a:rPr>
              <a:t>IWA</a:t>
            </a:r>
          </a:p>
        </p:txBody>
      </p:sp>
    </p:spTree>
    <p:extLst>
      <p:ext uri="{BB962C8B-B14F-4D97-AF65-F5344CB8AC3E}">
        <p14:creationId xmlns:p14="http://schemas.microsoft.com/office/powerpoint/2010/main" val="1603379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9100F-68B1-4A78-8761-6659B8CA8C5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232" y="-1"/>
            <a:ext cx="9144000" cy="6894991"/>
          </a:xfrm>
          <a:prstGeom prst="rect">
            <a:avLst/>
          </a:prstGeom>
        </p:spPr>
      </p:pic>
      <p:sp>
        <p:nvSpPr>
          <p:cNvPr id="9" name="Rectangle 8">
            <a:extLst>
              <a:ext uri="{FF2B5EF4-FFF2-40B4-BE49-F238E27FC236}">
                <a16:creationId xmlns:a16="http://schemas.microsoft.com/office/drawing/2014/main" id="{27D05745-1EDA-43FE-A358-2807B0E473A9}"/>
              </a:ext>
            </a:extLst>
          </p:cNvPr>
          <p:cNvSpPr/>
          <p:nvPr/>
        </p:nvSpPr>
        <p:spPr>
          <a:xfrm>
            <a:off x="5836823" y="160216"/>
            <a:ext cx="3138986" cy="2308324"/>
          </a:xfrm>
          <a:prstGeom prst="rect">
            <a:avLst/>
          </a:prstGeom>
        </p:spPr>
        <p:txBody>
          <a:bodyPr wrap="square">
            <a:spAutoFit/>
          </a:bodyPr>
          <a:lstStyle/>
          <a:p>
            <a:pPr algn="r"/>
            <a:r>
              <a:rPr 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rPr>
              <a:t>Respect, authenticity, and empathy help us IWA</a:t>
            </a:r>
          </a:p>
        </p:txBody>
      </p:sp>
      <p:sp>
        <p:nvSpPr>
          <p:cNvPr id="2" name="Rectangle 1">
            <a:extLst>
              <a:ext uri="{FF2B5EF4-FFF2-40B4-BE49-F238E27FC236}">
                <a16:creationId xmlns:a16="http://schemas.microsoft.com/office/drawing/2014/main" id="{7635886C-EA99-4A27-A051-81AC41C1A555}"/>
              </a:ext>
            </a:extLst>
          </p:cNvPr>
          <p:cNvSpPr/>
          <p:nvPr/>
        </p:nvSpPr>
        <p:spPr>
          <a:xfrm>
            <a:off x="4426730" y="5450050"/>
            <a:ext cx="2606804" cy="769441"/>
          </a:xfrm>
          <a:prstGeom prst="rect">
            <a:avLst/>
          </a:prstGeom>
        </p:spPr>
        <p:txBody>
          <a:bodyPr wrap="none">
            <a:spAutoFit/>
            <a:scene3d>
              <a:camera prst="isometricTopUp"/>
              <a:lightRig rig="threePt" dir="t"/>
            </a:scene3d>
          </a:bodyPr>
          <a:lstStyle/>
          <a:p>
            <a:pPr lvl="0"/>
            <a:r>
              <a:rPr lang="en-US" sz="4400" dirty="0">
                <a:solidFill>
                  <a:srgbClr val="3E3B4E"/>
                </a:solidFill>
                <a:latin typeface="Harlow Solid Italic" panose="04030604020F02020D02" pitchFamily="82" charset="0"/>
              </a:rPr>
              <a:t>Lesson #3</a:t>
            </a:r>
          </a:p>
        </p:txBody>
      </p:sp>
    </p:spTree>
    <p:extLst>
      <p:ext uri="{BB962C8B-B14F-4D97-AF65-F5344CB8AC3E}">
        <p14:creationId xmlns:p14="http://schemas.microsoft.com/office/powerpoint/2010/main" val="4167120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089FC-A85E-4625-98CE-B63AAD5C7C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41" y="0"/>
            <a:ext cx="9144000" cy="4010526"/>
          </a:xfrm>
          <a:prstGeom prst="rect">
            <a:avLst/>
          </a:prstGeom>
        </p:spPr>
      </p:pic>
      <p:pic>
        <p:nvPicPr>
          <p:cNvPr id="16" name="Picture 15">
            <a:extLst>
              <a:ext uri="{FF2B5EF4-FFF2-40B4-BE49-F238E27FC236}">
                <a16:creationId xmlns:a16="http://schemas.microsoft.com/office/drawing/2014/main" id="{449892D2-7804-455D-BF9E-9D8E83209F24}"/>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212075">
            <a:off x="3142815" y="3899440"/>
            <a:ext cx="2975212" cy="2958779"/>
          </a:xfrm>
          <a:prstGeom prst="rect">
            <a:avLst/>
          </a:prstGeom>
        </p:spPr>
      </p:pic>
      <p:pic>
        <p:nvPicPr>
          <p:cNvPr id="17" name="Picture 16">
            <a:extLst>
              <a:ext uri="{FF2B5EF4-FFF2-40B4-BE49-F238E27FC236}">
                <a16:creationId xmlns:a16="http://schemas.microsoft.com/office/drawing/2014/main" id="{E12079C9-C596-4C36-9448-EEF7458554B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l="6617" t="4179" r="8010" b="13163"/>
          <a:stretch/>
        </p:blipFill>
        <p:spPr>
          <a:xfrm>
            <a:off x="154595" y="3851975"/>
            <a:ext cx="2975212" cy="2880603"/>
          </a:xfrm>
          <a:prstGeom prst="rect">
            <a:avLst/>
          </a:prstGeom>
        </p:spPr>
      </p:pic>
      <p:pic>
        <p:nvPicPr>
          <p:cNvPr id="18" name="Picture 17">
            <a:extLst>
              <a:ext uri="{FF2B5EF4-FFF2-40B4-BE49-F238E27FC236}">
                <a16:creationId xmlns:a16="http://schemas.microsoft.com/office/drawing/2014/main" id="{E4801E14-FB5F-4868-AA68-CB4E63AA8971}"/>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6617" t="4179" r="8010" b="13163"/>
          <a:stretch/>
        </p:blipFill>
        <p:spPr>
          <a:xfrm rot="994347">
            <a:off x="6173879" y="3851976"/>
            <a:ext cx="2975212" cy="2880603"/>
          </a:xfrm>
          <a:prstGeom prst="rect">
            <a:avLst/>
          </a:prstGeom>
        </p:spPr>
      </p:pic>
      <p:pic>
        <p:nvPicPr>
          <p:cNvPr id="4" name="Picture 3">
            <a:extLst>
              <a:ext uri="{FF2B5EF4-FFF2-40B4-BE49-F238E27FC236}">
                <a16:creationId xmlns:a16="http://schemas.microsoft.com/office/drawing/2014/main" id="{CDA05BD7-8854-4118-BAE2-1A0931E861A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96501" y="3114196"/>
            <a:ext cx="2069287" cy="746604"/>
          </a:xfrm>
          <a:prstGeom prst="rect">
            <a:avLst/>
          </a:prstGeom>
          <a:solidFill>
            <a:schemeClr val="bg1">
              <a:alpha val="92000"/>
            </a:schemeClr>
          </a:solidFill>
          <a:effectLst>
            <a:softEdge rad="63500"/>
          </a:effectLst>
        </p:spPr>
      </p:pic>
      <p:sp>
        <p:nvSpPr>
          <p:cNvPr id="5" name="Rectangle 4">
            <a:extLst>
              <a:ext uri="{FF2B5EF4-FFF2-40B4-BE49-F238E27FC236}">
                <a16:creationId xmlns:a16="http://schemas.microsoft.com/office/drawing/2014/main" id="{8DBACD38-B8C2-449A-91FB-80AD2755F129}"/>
              </a:ext>
            </a:extLst>
          </p:cNvPr>
          <p:cNvSpPr/>
          <p:nvPr/>
        </p:nvSpPr>
        <p:spPr>
          <a:xfrm rot="555631">
            <a:off x="6545193" y="4324465"/>
            <a:ext cx="2353207" cy="1015663"/>
          </a:xfrm>
          <a:prstGeom prst="rect">
            <a:avLst/>
          </a:prstGeom>
        </p:spPr>
        <p:txBody>
          <a:bodyPr wrap="square">
            <a:spAutoFit/>
          </a:bodyPr>
          <a:lstStyle/>
          <a:p>
            <a:pPr algn="ctr"/>
            <a:r>
              <a:rPr lang="en-US" sz="2000" b="1" dirty="0">
                <a:solidFill>
                  <a:srgbClr val="182C3D"/>
                </a:solidFill>
                <a:latin typeface="Comic Sans MS" panose="030F0702030302020204" pitchFamily="66" charset="0"/>
              </a:rPr>
              <a:t>Lesson #3</a:t>
            </a:r>
          </a:p>
          <a:p>
            <a:pPr algn="ctr"/>
            <a:r>
              <a:rPr lang="en-US" sz="2000" dirty="0">
                <a:solidFill>
                  <a:srgbClr val="182C3D"/>
                </a:solidFill>
              </a:rPr>
              <a:t>Respect, empathy and authenticity.</a:t>
            </a:r>
          </a:p>
        </p:txBody>
      </p:sp>
      <p:sp>
        <p:nvSpPr>
          <p:cNvPr id="6" name="Rectangle 5">
            <a:extLst>
              <a:ext uri="{FF2B5EF4-FFF2-40B4-BE49-F238E27FC236}">
                <a16:creationId xmlns:a16="http://schemas.microsoft.com/office/drawing/2014/main" id="{F8D979C0-0D72-426C-8FD5-3A9D9BD7B9E1}"/>
              </a:ext>
            </a:extLst>
          </p:cNvPr>
          <p:cNvSpPr/>
          <p:nvPr/>
        </p:nvSpPr>
        <p:spPr>
          <a:xfrm rot="21143171">
            <a:off x="457203" y="4416992"/>
            <a:ext cx="1935390" cy="707886"/>
          </a:xfrm>
          <a:prstGeom prst="rect">
            <a:avLst/>
          </a:prstGeom>
        </p:spPr>
        <p:txBody>
          <a:bodyPr wrap="square">
            <a:spAutoFit/>
          </a:bodyPr>
          <a:lstStyle/>
          <a:p>
            <a:pPr algn="ctr"/>
            <a:r>
              <a:rPr lang="en-US" sz="2000" b="1" dirty="0">
                <a:solidFill>
                  <a:srgbClr val="182C3D"/>
                </a:solidFill>
                <a:latin typeface="Comic Sans MS" panose="030F0702030302020204" pitchFamily="66" charset="0"/>
              </a:rPr>
              <a:t>Lesson #1</a:t>
            </a:r>
          </a:p>
          <a:p>
            <a:pPr algn="ctr"/>
            <a:r>
              <a:rPr lang="en-US" sz="2000" dirty="0">
                <a:solidFill>
                  <a:srgbClr val="182C3D"/>
                </a:solidFill>
              </a:rPr>
              <a:t>Establish trust. </a:t>
            </a:r>
          </a:p>
        </p:txBody>
      </p:sp>
      <p:sp>
        <p:nvSpPr>
          <p:cNvPr id="7" name="Rectangle 6">
            <a:extLst>
              <a:ext uri="{FF2B5EF4-FFF2-40B4-BE49-F238E27FC236}">
                <a16:creationId xmlns:a16="http://schemas.microsoft.com/office/drawing/2014/main" id="{4988FBF8-D987-4EEC-AED2-85ED66EFA39A}"/>
              </a:ext>
            </a:extLst>
          </p:cNvPr>
          <p:cNvSpPr/>
          <p:nvPr/>
        </p:nvSpPr>
        <p:spPr>
          <a:xfrm>
            <a:off x="3678309" y="4355889"/>
            <a:ext cx="1659090" cy="1015663"/>
          </a:xfrm>
          <a:prstGeom prst="rect">
            <a:avLst/>
          </a:prstGeom>
        </p:spPr>
        <p:txBody>
          <a:bodyPr wrap="square">
            <a:spAutoFit/>
          </a:bodyPr>
          <a:lstStyle/>
          <a:p>
            <a:pPr algn="ctr"/>
            <a:r>
              <a:rPr lang="en-US" sz="2000" b="1" dirty="0">
                <a:solidFill>
                  <a:srgbClr val="182C3D"/>
                </a:solidFill>
                <a:latin typeface="Comic Sans MS" panose="030F0702030302020204" pitchFamily="66" charset="0"/>
              </a:rPr>
              <a:t>Lesson #2</a:t>
            </a:r>
          </a:p>
          <a:p>
            <a:pPr algn="ctr"/>
            <a:r>
              <a:rPr lang="en-US" sz="2000" dirty="0">
                <a:solidFill>
                  <a:schemeClr val="bg1"/>
                </a:solidFill>
                <a:effectLst>
                  <a:outerShdw blurRad="38100" dist="38100" dir="2700000" algn="tl">
                    <a:srgbClr val="000000">
                      <a:alpha val="43137"/>
                    </a:srgbClr>
                  </a:outerShdw>
                </a:effectLst>
              </a:rPr>
              <a:t>Support with our advice. </a:t>
            </a:r>
          </a:p>
        </p:txBody>
      </p:sp>
      <p:sp>
        <p:nvSpPr>
          <p:cNvPr id="10" name="TextBox 9">
            <a:extLst>
              <a:ext uri="{FF2B5EF4-FFF2-40B4-BE49-F238E27FC236}">
                <a16:creationId xmlns:a16="http://schemas.microsoft.com/office/drawing/2014/main" id="{D3E2CDC7-212F-4581-A747-FD8381005061}"/>
              </a:ext>
            </a:extLst>
          </p:cNvPr>
          <p:cNvSpPr txBox="1"/>
          <p:nvPr/>
        </p:nvSpPr>
        <p:spPr>
          <a:xfrm rot="21164497">
            <a:off x="522986" y="5516816"/>
            <a:ext cx="2225289" cy="646331"/>
          </a:xfrm>
          <a:prstGeom prst="rect">
            <a:avLst/>
          </a:prstGeom>
          <a:noFill/>
        </p:spPr>
        <p:txBody>
          <a:bodyPr wrap="none" rtlCol="0">
            <a:spAutoFit/>
          </a:bodyPr>
          <a:lstStyle/>
          <a:p>
            <a:pPr algn="ctr"/>
            <a:r>
              <a:rPr lang="en-US" b="1" dirty="0">
                <a:latin typeface="Comic Sans MS" panose="030F0702030302020204" pitchFamily="66" charset="0"/>
              </a:rPr>
              <a:t>CHARACTER</a:t>
            </a:r>
          </a:p>
          <a:p>
            <a:pPr algn="ctr"/>
            <a:r>
              <a:rPr lang="en-US" b="1" dirty="0">
                <a:latin typeface="Comic Sans MS" panose="030F0702030302020204" pitchFamily="66" charset="0"/>
              </a:rPr>
              <a:t>COLLABORATION</a:t>
            </a:r>
          </a:p>
        </p:txBody>
      </p:sp>
      <p:sp>
        <p:nvSpPr>
          <p:cNvPr id="11" name="TextBox 10">
            <a:extLst>
              <a:ext uri="{FF2B5EF4-FFF2-40B4-BE49-F238E27FC236}">
                <a16:creationId xmlns:a16="http://schemas.microsoft.com/office/drawing/2014/main" id="{4B4E855F-1D1D-429F-83EA-C1D4DF40488C}"/>
              </a:ext>
            </a:extLst>
          </p:cNvPr>
          <p:cNvSpPr txBox="1"/>
          <p:nvPr/>
        </p:nvSpPr>
        <p:spPr>
          <a:xfrm>
            <a:off x="3590770" y="5493646"/>
            <a:ext cx="2024913" cy="923330"/>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EXPERTISE</a:t>
            </a:r>
          </a:p>
          <a:p>
            <a:pPr algn="ct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INFORMATION</a:t>
            </a:r>
          </a:p>
          <a:p>
            <a:pPr algn="ct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SOCIAL INTEL.</a:t>
            </a:r>
          </a:p>
        </p:txBody>
      </p:sp>
      <p:sp>
        <p:nvSpPr>
          <p:cNvPr id="12" name="TextBox 11">
            <a:extLst>
              <a:ext uri="{FF2B5EF4-FFF2-40B4-BE49-F238E27FC236}">
                <a16:creationId xmlns:a16="http://schemas.microsoft.com/office/drawing/2014/main" id="{B2B884A8-8625-4D9F-AC45-7A7B975923A8}"/>
              </a:ext>
            </a:extLst>
          </p:cNvPr>
          <p:cNvSpPr txBox="1"/>
          <p:nvPr/>
        </p:nvSpPr>
        <p:spPr>
          <a:xfrm rot="754292">
            <a:off x="6370061" y="5580001"/>
            <a:ext cx="2278188" cy="646331"/>
          </a:xfrm>
          <a:prstGeom prst="rect">
            <a:avLst/>
          </a:prstGeom>
          <a:noFill/>
        </p:spPr>
        <p:txBody>
          <a:bodyPr wrap="none" rtlCol="0">
            <a:spAutoFit/>
          </a:bodyPr>
          <a:lstStyle/>
          <a:p>
            <a:pPr algn="ctr"/>
            <a:r>
              <a:rPr lang="en-US" b="1" dirty="0">
                <a:latin typeface="Comic Sans MS" panose="030F0702030302020204" pitchFamily="66" charset="0"/>
              </a:rPr>
              <a:t>CONNECTEDNESS</a:t>
            </a:r>
          </a:p>
          <a:p>
            <a:pPr algn="ctr"/>
            <a:r>
              <a:rPr lang="en-US" b="1" dirty="0">
                <a:latin typeface="Comic Sans MS" panose="030F0702030302020204" pitchFamily="66" charset="0"/>
              </a:rPr>
              <a:t>NETWORKING</a:t>
            </a:r>
          </a:p>
        </p:txBody>
      </p:sp>
      <p:sp>
        <p:nvSpPr>
          <p:cNvPr id="19" name="TextBox 18">
            <a:extLst>
              <a:ext uri="{FF2B5EF4-FFF2-40B4-BE49-F238E27FC236}">
                <a16:creationId xmlns:a16="http://schemas.microsoft.com/office/drawing/2014/main" id="{F85D930E-4CBB-4568-BE84-D2E20D3DE39C}"/>
              </a:ext>
            </a:extLst>
          </p:cNvPr>
          <p:cNvSpPr txBox="1"/>
          <p:nvPr/>
        </p:nvSpPr>
        <p:spPr>
          <a:xfrm>
            <a:off x="6157035" y="1129433"/>
            <a:ext cx="984565" cy="523220"/>
          </a:xfrm>
          <a:prstGeom prst="rect">
            <a:avLst/>
          </a:prstGeom>
          <a:noFill/>
        </p:spPr>
        <p:txBody>
          <a:bodyPr wrap="none" rtlCol="0">
            <a:spAutoFit/>
          </a:bodyPr>
          <a:lstStyle/>
          <a:p>
            <a:pPr algn="ctr"/>
            <a:r>
              <a:rPr lang="en-US" sz="1400" b="1" dirty="0">
                <a:solidFill>
                  <a:srgbClr val="7DC4E8"/>
                </a:solidFill>
                <a:latin typeface="Segoe Script" panose="020B0504020000000003" pitchFamily="34" charset="0"/>
              </a:rPr>
              <a:t>KING’S</a:t>
            </a:r>
          </a:p>
          <a:p>
            <a:pPr algn="ctr"/>
            <a:r>
              <a:rPr lang="en-US" sz="1400" b="1" dirty="0">
                <a:solidFill>
                  <a:srgbClr val="7DC4E8"/>
                </a:solidFill>
                <a:latin typeface="Segoe Script" panose="020B0504020000000003" pitchFamily="34" charset="0"/>
              </a:rPr>
              <a:t>SPEECH</a:t>
            </a:r>
          </a:p>
        </p:txBody>
      </p:sp>
      <p:sp>
        <p:nvSpPr>
          <p:cNvPr id="20" name="TextBox 19">
            <a:extLst>
              <a:ext uri="{FF2B5EF4-FFF2-40B4-BE49-F238E27FC236}">
                <a16:creationId xmlns:a16="http://schemas.microsoft.com/office/drawing/2014/main" id="{10FBC25C-873A-45DC-884B-CC4C232FD7A6}"/>
              </a:ext>
            </a:extLst>
          </p:cNvPr>
          <p:cNvSpPr txBox="1"/>
          <p:nvPr/>
        </p:nvSpPr>
        <p:spPr>
          <a:xfrm rot="20316934">
            <a:off x="115042" y="2435374"/>
            <a:ext cx="1327608" cy="846386"/>
          </a:xfrm>
          <a:prstGeom prst="rect">
            <a:avLst/>
          </a:prstGeom>
          <a:noFill/>
          <a:effectLst>
            <a:softEdge rad="63500"/>
          </a:effectLst>
        </p:spPr>
        <p:txBody>
          <a:bodyPr wrap="none" rtlCol="0">
            <a:spAutoFit/>
          </a:bodyPr>
          <a:lstStyle/>
          <a:p>
            <a:pPr algn="ctr">
              <a:lnSpc>
                <a:spcPct val="80000"/>
              </a:lnSpc>
            </a:pPr>
            <a:r>
              <a:rPr lang="en-US" sz="2000" b="1" dirty="0">
                <a:solidFill>
                  <a:srgbClr val="7DC4E8"/>
                </a:solidFill>
                <a:latin typeface="Segoe Script" panose="020B0504020000000003" pitchFamily="34" charset="0"/>
              </a:rPr>
              <a:t>The</a:t>
            </a:r>
          </a:p>
          <a:p>
            <a:pPr algn="ctr">
              <a:lnSpc>
                <a:spcPct val="80000"/>
              </a:lnSpc>
            </a:pPr>
            <a:r>
              <a:rPr lang="en-US" sz="2000" b="1" dirty="0">
                <a:solidFill>
                  <a:srgbClr val="7DC4E8"/>
                </a:solidFill>
                <a:latin typeface="Segoe Script" panose="020B0504020000000003" pitchFamily="34" charset="0"/>
              </a:rPr>
              <a:t>KING’S</a:t>
            </a:r>
          </a:p>
          <a:p>
            <a:pPr algn="ctr">
              <a:lnSpc>
                <a:spcPct val="80000"/>
              </a:lnSpc>
            </a:pPr>
            <a:r>
              <a:rPr lang="en-US" sz="2000" b="1" dirty="0">
                <a:solidFill>
                  <a:srgbClr val="7DC4E8"/>
                </a:solidFill>
                <a:latin typeface="Segoe Script" panose="020B0504020000000003" pitchFamily="34" charset="0"/>
              </a:rPr>
              <a:t>SPEECH</a:t>
            </a:r>
          </a:p>
        </p:txBody>
      </p:sp>
    </p:spTree>
    <p:extLst>
      <p:ext uri="{BB962C8B-B14F-4D97-AF65-F5344CB8AC3E}">
        <p14:creationId xmlns:p14="http://schemas.microsoft.com/office/powerpoint/2010/main" val="480455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96600"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3F0A15FA-3279-4784-9AE2-F0C8B2FD23B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480" y="0"/>
            <a:ext cx="5623560" cy="6858000"/>
          </a:xfrm>
          <a:prstGeom prst="rect">
            <a:avLst/>
          </a:prstGeom>
        </p:spPr>
      </p:pic>
      <p:sp>
        <p:nvSpPr>
          <p:cNvPr id="5" name="Rectangle 4">
            <a:extLst>
              <a:ext uri="{FF2B5EF4-FFF2-40B4-BE49-F238E27FC236}">
                <a16:creationId xmlns:a16="http://schemas.microsoft.com/office/drawing/2014/main" id="{25273A4A-C3FB-406E-80B1-76A213EB556D}"/>
              </a:ext>
            </a:extLst>
          </p:cNvPr>
          <p:cNvSpPr/>
          <p:nvPr/>
        </p:nvSpPr>
        <p:spPr>
          <a:xfrm>
            <a:off x="5530280" y="0"/>
            <a:ext cx="3632200" cy="6858000"/>
          </a:xfrm>
          <a:prstGeom prst="rect">
            <a:avLst/>
          </a:prstGeom>
          <a:solidFill>
            <a:srgbClr val="F2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8DE7F0D6-AC47-45A1-8B64-3D4A8CBC0292}"/>
              </a:ext>
            </a:extLst>
          </p:cNvPr>
          <p:cNvSpPr txBox="1"/>
          <p:nvPr/>
        </p:nvSpPr>
        <p:spPr>
          <a:xfrm>
            <a:off x="5480697" y="138043"/>
            <a:ext cx="3483003" cy="2677656"/>
          </a:xfrm>
          <a:prstGeom prst="rect">
            <a:avLst/>
          </a:prstGeom>
          <a:noFill/>
        </p:spPr>
        <p:txBody>
          <a:bodyPr wrap="square" rtlCol="0">
            <a:spAutoFit/>
          </a:bodyPr>
          <a:lstStyle/>
          <a:p>
            <a:pPr algn="ctr"/>
            <a:r>
              <a:rPr lang="en-US" sz="2800" dirty="0">
                <a:latin typeface="Arial Rounded MT Bold" panose="020F0704030504030204" pitchFamily="34" charset="0"/>
              </a:rPr>
              <a:t>Let’s Turn Leadership and Influence Theory into Practical Practice You </a:t>
            </a:r>
          </a:p>
          <a:p>
            <a:pPr algn="ctr"/>
            <a:r>
              <a:rPr lang="en-US" sz="2800" dirty="0">
                <a:latin typeface="Arial Rounded MT Bold" panose="020F0704030504030204" pitchFamily="34" charset="0"/>
              </a:rPr>
              <a:t>Can Run With</a:t>
            </a:r>
          </a:p>
        </p:txBody>
      </p:sp>
      <p:sp>
        <p:nvSpPr>
          <p:cNvPr id="7" name="TextBox 6">
            <a:extLst>
              <a:ext uri="{FF2B5EF4-FFF2-40B4-BE49-F238E27FC236}">
                <a16:creationId xmlns:a16="http://schemas.microsoft.com/office/drawing/2014/main" id="{4BA44516-26B4-4AAF-B5AB-5E4A42BC9663}"/>
              </a:ext>
            </a:extLst>
          </p:cNvPr>
          <p:cNvSpPr txBox="1"/>
          <p:nvPr/>
        </p:nvSpPr>
        <p:spPr>
          <a:xfrm>
            <a:off x="6322655" y="3091501"/>
            <a:ext cx="1799082" cy="3447098"/>
          </a:xfrm>
          <a:prstGeom prst="rect">
            <a:avLst/>
          </a:prstGeom>
          <a:solidFill>
            <a:srgbClr val="CE3F2E"/>
          </a:solidFill>
        </p:spPr>
        <p:txBody>
          <a:bodyPr wrap="none" rtlCol="0">
            <a:spAutoFit/>
          </a:bodyPr>
          <a:lstStyle/>
          <a:p>
            <a:pPr algn="ctr"/>
            <a:r>
              <a:rPr lang="en-US" sz="3200" dirty="0">
                <a:solidFill>
                  <a:schemeClr val="bg1"/>
                </a:solidFill>
                <a:latin typeface="Arial Rounded MT Bold" panose="020F0704030504030204" pitchFamily="34" charset="0"/>
              </a:rPr>
              <a:t>Burke’s </a:t>
            </a:r>
          </a:p>
          <a:p>
            <a:pPr algn="ctr"/>
            <a:r>
              <a:rPr lang="en-US" sz="5400" dirty="0">
                <a:solidFill>
                  <a:schemeClr val="bg1"/>
                </a:solidFill>
                <a:latin typeface="Arial Rounded MT Bold" panose="020F0704030504030204" pitchFamily="34" charset="0"/>
              </a:rPr>
              <a:t>IWA</a:t>
            </a:r>
          </a:p>
          <a:p>
            <a:pPr algn="ctr"/>
            <a:r>
              <a:rPr lang="en-US" sz="5400" dirty="0">
                <a:solidFill>
                  <a:schemeClr val="bg1"/>
                </a:solidFill>
                <a:latin typeface="Arial Rounded MT Bold" panose="020F0704030504030204" pitchFamily="34" charset="0"/>
              </a:rPr>
              <a:t>TIPS</a:t>
            </a:r>
          </a:p>
          <a:p>
            <a:pPr algn="ctr"/>
            <a:r>
              <a:rPr lang="en-US" sz="2400" dirty="0">
                <a:solidFill>
                  <a:schemeClr val="bg1"/>
                </a:solidFill>
                <a:latin typeface="Arial Rounded MT Bold" panose="020F0704030504030204" pitchFamily="34" charset="0"/>
              </a:rPr>
              <a:t>for</a:t>
            </a:r>
          </a:p>
          <a:p>
            <a:pPr algn="ctr"/>
            <a:r>
              <a:rPr lang="en-US" sz="5400" dirty="0">
                <a:solidFill>
                  <a:schemeClr val="bg1"/>
                </a:solidFill>
                <a:latin typeface="Arial Rounded MT Bold" panose="020F0704030504030204" pitchFamily="34" charset="0"/>
              </a:rPr>
              <a:t>NMA</a:t>
            </a:r>
          </a:p>
        </p:txBody>
      </p:sp>
    </p:spTree>
    <p:extLst>
      <p:ext uri="{BB962C8B-B14F-4D97-AF65-F5344CB8AC3E}">
        <p14:creationId xmlns:p14="http://schemas.microsoft.com/office/powerpoint/2010/main" val="1594983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03718"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6D6B345B-F632-4B11-9A85-37777BAE11B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8476" y="-1"/>
            <a:ext cx="9144595" cy="6858001"/>
          </a:xfrm>
          <a:prstGeom prst="rect">
            <a:avLst/>
          </a:prstGeom>
        </p:spPr>
      </p:pic>
      <p:sp>
        <p:nvSpPr>
          <p:cNvPr id="6" name="TextBox 5">
            <a:extLst>
              <a:ext uri="{FF2B5EF4-FFF2-40B4-BE49-F238E27FC236}">
                <a16:creationId xmlns:a16="http://schemas.microsoft.com/office/drawing/2014/main" id="{465561DC-D958-4F5C-8DCD-959295AA541E}"/>
              </a:ext>
            </a:extLst>
          </p:cNvPr>
          <p:cNvSpPr txBox="1"/>
          <p:nvPr/>
        </p:nvSpPr>
        <p:spPr>
          <a:xfrm>
            <a:off x="254328" y="109184"/>
            <a:ext cx="4336444" cy="830997"/>
          </a:xfrm>
          <a:prstGeom prst="rect">
            <a:avLst/>
          </a:prstGeom>
          <a:noFill/>
        </p:spPr>
        <p:txBody>
          <a:bodyPr wrap="none" rtlCol="0">
            <a:spAutoFit/>
          </a:bodyPr>
          <a:lstStyle/>
          <a:p>
            <a:r>
              <a:rPr lang="en-US" sz="4800" dirty="0">
                <a:solidFill>
                  <a:schemeClr val="tx2"/>
                </a:solidFill>
                <a:latin typeface="Arial Narrow" panose="020B0606020202030204" pitchFamily="34" charset="0"/>
              </a:rPr>
              <a:t>Common Situation</a:t>
            </a:r>
          </a:p>
        </p:txBody>
      </p:sp>
      <p:sp>
        <p:nvSpPr>
          <p:cNvPr id="16" name="TextBox 15">
            <a:extLst>
              <a:ext uri="{FF2B5EF4-FFF2-40B4-BE49-F238E27FC236}">
                <a16:creationId xmlns:a16="http://schemas.microsoft.com/office/drawing/2014/main" id="{D6951CE4-0025-47AE-B448-59D79DB530BE}"/>
              </a:ext>
            </a:extLst>
          </p:cNvPr>
          <p:cNvSpPr txBox="1"/>
          <p:nvPr/>
        </p:nvSpPr>
        <p:spPr>
          <a:xfrm>
            <a:off x="675698" y="1289674"/>
            <a:ext cx="1582075" cy="2677656"/>
          </a:xfrm>
          <a:prstGeom prst="rect">
            <a:avLst/>
          </a:prstGeom>
          <a:noFill/>
        </p:spPr>
        <p:txBody>
          <a:bodyPr wrap="square" rtlCol="0">
            <a:spAutoFit/>
          </a:bodyPr>
          <a:lstStyle/>
          <a:p>
            <a:r>
              <a:rPr lang="en-US" sz="2400" b="1" dirty="0">
                <a:solidFill>
                  <a:srgbClr val="484982"/>
                </a:solidFill>
              </a:rPr>
              <a:t>You are asked to lead or project manage a major initiative.</a:t>
            </a:r>
          </a:p>
        </p:txBody>
      </p:sp>
      <p:sp>
        <p:nvSpPr>
          <p:cNvPr id="17" name="TextBox 16">
            <a:extLst>
              <a:ext uri="{FF2B5EF4-FFF2-40B4-BE49-F238E27FC236}">
                <a16:creationId xmlns:a16="http://schemas.microsoft.com/office/drawing/2014/main" id="{327223C8-94FF-4775-904B-05087165653D}"/>
              </a:ext>
            </a:extLst>
          </p:cNvPr>
          <p:cNvSpPr txBox="1"/>
          <p:nvPr/>
        </p:nvSpPr>
        <p:spPr>
          <a:xfrm>
            <a:off x="6876483" y="1289674"/>
            <a:ext cx="2271712" cy="2677656"/>
          </a:xfrm>
          <a:prstGeom prst="rect">
            <a:avLst/>
          </a:prstGeom>
          <a:noFill/>
        </p:spPr>
        <p:txBody>
          <a:bodyPr wrap="square" rtlCol="0">
            <a:spAutoFit/>
          </a:bodyPr>
          <a:lstStyle/>
          <a:p>
            <a:r>
              <a:rPr lang="en-US" sz="2400" b="1" dirty="0">
                <a:solidFill>
                  <a:srgbClr val="484982"/>
                </a:solidFill>
              </a:rPr>
              <a:t>Success depends on many people across many disciplines, none of whom report to you. </a:t>
            </a:r>
          </a:p>
        </p:txBody>
      </p:sp>
      <p:sp>
        <p:nvSpPr>
          <p:cNvPr id="18" name="TextBox 17">
            <a:extLst>
              <a:ext uri="{FF2B5EF4-FFF2-40B4-BE49-F238E27FC236}">
                <a16:creationId xmlns:a16="http://schemas.microsoft.com/office/drawing/2014/main" id="{C3786A17-146D-49BF-8F87-523A7AA8443F}"/>
              </a:ext>
            </a:extLst>
          </p:cNvPr>
          <p:cNvSpPr txBox="1"/>
          <p:nvPr/>
        </p:nvSpPr>
        <p:spPr>
          <a:xfrm>
            <a:off x="1537127" y="4316825"/>
            <a:ext cx="1072730" cy="584775"/>
          </a:xfrm>
          <a:prstGeom prst="rect">
            <a:avLst/>
          </a:prstGeom>
          <a:noFill/>
        </p:spPr>
        <p:txBody>
          <a:bodyPr wrap="none" rtlCol="0">
            <a:spAutoFit/>
          </a:bodyPr>
          <a:lstStyle/>
          <a:p>
            <a:pPr algn="ctr"/>
            <a:r>
              <a:rPr lang="en-US" sz="1600" dirty="0">
                <a:solidFill>
                  <a:schemeClr val="bg1"/>
                </a:solidFill>
                <a:effectLst>
                  <a:outerShdw blurRad="38100" dist="38100" dir="2700000" algn="tl">
                    <a:srgbClr val="000000">
                      <a:alpha val="43137"/>
                    </a:srgbClr>
                  </a:outerShdw>
                </a:effectLst>
              </a:rPr>
              <a:t>KICKOFF</a:t>
            </a:r>
          </a:p>
          <a:p>
            <a:pPr algn="ctr"/>
            <a:r>
              <a:rPr lang="en-US" sz="1600" dirty="0">
                <a:solidFill>
                  <a:schemeClr val="bg1"/>
                </a:solidFill>
                <a:effectLst>
                  <a:outerShdw blurRad="38100" dist="38100" dir="2700000" algn="tl">
                    <a:srgbClr val="000000">
                      <a:alpha val="43137"/>
                    </a:srgbClr>
                  </a:outerShdw>
                </a:effectLst>
              </a:rPr>
              <a:t>Meeting</a:t>
            </a:r>
          </a:p>
        </p:txBody>
      </p:sp>
      <p:pic>
        <p:nvPicPr>
          <p:cNvPr id="20" name="Picture 19">
            <a:extLst>
              <a:ext uri="{FF2B5EF4-FFF2-40B4-BE49-F238E27FC236}">
                <a16:creationId xmlns:a16="http://schemas.microsoft.com/office/drawing/2014/main" id="{2E28D135-EA6E-4FAA-B3B5-B71E22AAF5EF}"/>
              </a:ext>
            </a:extLst>
          </p:cNvPr>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20713093">
            <a:off x="2671678" y="1948165"/>
            <a:ext cx="717175" cy="727276"/>
          </a:xfrm>
          <a:prstGeom prst="rect">
            <a:avLst/>
          </a:prstGeom>
        </p:spPr>
      </p:pic>
      <p:pic>
        <p:nvPicPr>
          <p:cNvPr id="5" name="Picture 4">
            <a:extLst>
              <a:ext uri="{FF2B5EF4-FFF2-40B4-BE49-F238E27FC236}">
                <a16:creationId xmlns:a16="http://schemas.microsoft.com/office/drawing/2014/main" id="{BDE2BE13-57F2-4B7B-8CE9-2C80316E17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60689" y="2945373"/>
            <a:ext cx="889276" cy="234790"/>
          </a:xfrm>
          <a:prstGeom prst="rect">
            <a:avLst/>
          </a:prstGeom>
          <a:solidFill>
            <a:schemeClr val="bg1"/>
          </a:solidFill>
        </p:spPr>
      </p:pic>
    </p:spTree>
    <p:extLst>
      <p:ext uri="{BB962C8B-B14F-4D97-AF65-F5344CB8AC3E}">
        <p14:creationId xmlns:p14="http://schemas.microsoft.com/office/powerpoint/2010/main" val="1032860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3853"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465561DC-D958-4F5C-8DCD-959295AA541E}"/>
              </a:ext>
            </a:extLst>
          </p:cNvPr>
          <p:cNvSpPr txBox="1"/>
          <p:nvPr/>
        </p:nvSpPr>
        <p:spPr>
          <a:xfrm>
            <a:off x="106549" y="109184"/>
            <a:ext cx="7438383" cy="1384995"/>
          </a:xfrm>
          <a:prstGeom prst="rect">
            <a:avLst/>
          </a:prstGeom>
          <a:noFill/>
        </p:spPr>
        <p:txBody>
          <a:bodyPr wrap="none" rtlCol="0">
            <a:spAutoFit/>
          </a:bodyPr>
          <a:lstStyle/>
          <a:p>
            <a:r>
              <a:rPr lang="en-US" sz="4800" dirty="0">
                <a:solidFill>
                  <a:schemeClr val="tx2"/>
                </a:solidFill>
                <a:latin typeface="Arial Narrow" panose="020B0606020202030204" pitchFamily="34" charset="0"/>
              </a:rPr>
              <a:t>Common Situation</a:t>
            </a:r>
          </a:p>
          <a:p>
            <a:r>
              <a:rPr lang="en-US" sz="3600" dirty="0">
                <a:solidFill>
                  <a:schemeClr val="tx2"/>
                </a:solidFill>
                <a:latin typeface="Arial Narrow" panose="020B0606020202030204" pitchFamily="34" charset="0"/>
              </a:rPr>
              <a:t>The Dreaded Meetings </a:t>
            </a:r>
            <a:r>
              <a:rPr lang="en-US" sz="3600" b="1" dirty="0">
                <a:solidFill>
                  <a:schemeClr val="tx2"/>
                </a:solidFill>
                <a:latin typeface="Arial Narrow" panose="020B0606020202030204" pitchFamily="34" charset="0"/>
              </a:rPr>
              <a:t>AFTER</a:t>
            </a:r>
            <a:r>
              <a:rPr lang="en-US" sz="3600" dirty="0">
                <a:solidFill>
                  <a:schemeClr val="tx2"/>
                </a:solidFill>
                <a:latin typeface="Arial Narrow" panose="020B0606020202030204" pitchFamily="34" charset="0"/>
              </a:rPr>
              <a:t> the Meeting</a:t>
            </a:r>
          </a:p>
        </p:txBody>
      </p:sp>
      <p:pic>
        <p:nvPicPr>
          <p:cNvPr id="13" name="Picture 12">
            <a:extLst>
              <a:ext uri="{FF2B5EF4-FFF2-40B4-BE49-F238E27FC236}">
                <a16:creationId xmlns:a16="http://schemas.microsoft.com/office/drawing/2014/main" id="{3A871C55-55BB-4A62-B0DC-B14341B3B855}"/>
              </a:ext>
            </a:extLst>
          </p:cNvPr>
          <p:cNvPicPr>
            <a:picLocks noChangeAspect="1"/>
          </p:cNvPicPr>
          <p:nvPr/>
        </p:nvPicPr>
        <p:blipFill rotWithShape="1">
          <a:blip r:embed="rId6">
            <a:duotone>
              <a:prstClr val="black"/>
              <a:srgbClr val="FFC000">
                <a:tint val="45000"/>
                <a:satMod val="400000"/>
              </a:srgbClr>
            </a:duotone>
            <a:extLst>
              <a:ext uri="{28A0092B-C50C-407E-A947-70E740481C1C}">
                <a14:useLocalDpi xmlns:a14="http://schemas.microsoft.com/office/drawing/2010/main"/>
              </a:ext>
            </a:extLst>
          </a:blip>
          <a:srcRect/>
          <a:stretch/>
        </p:blipFill>
        <p:spPr>
          <a:xfrm>
            <a:off x="13125" y="1172135"/>
            <a:ext cx="2064692" cy="2489493"/>
          </a:xfrm>
          <a:prstGeom prst="rect">
            <a:avLst/>
          </a:prstGeom>
          <a:effectLst>
            <a:softEdge rad="254000"/>
          </a:effectLst>
        </p:spPr>
      </p:pic>
      <p:sp>
        <p:nvSpPr>
          <p:cNvPr id="7" name="TextBox 6">
            <a:extLst>
              <a:ext uri="{FF2B5EF4-FFF2-40B4-BE49-F238E27FC236}">
                <a16:creationId xmlns:a16="http://schemas.microsoft.com/office/drawing/2014/main" id="{84A0DEB4-020D-4523-9687-DB81E5FD5F51}"/>
              </a:ext>
            </a:extLst>
          </p:cNvPr>
          <p:cNvSpPr txBox="1"/>
          <p:nvPr/>
        </p:nvSpPr>
        <p:spPr>
          <a:xfrm>
            <a:off x="13125" y="3361057"/>
            <a:ext cx="2064692" cy="923330"/>
          </a:xfrm>
          <a:prstGeom prst="rect">
            <a:avLst/>
          </a:prstGeom>
          <a:noFill/>
        </p:spPr>
        <p:txBody>
          <a:bodyPr wrap="square" rtlCol="0">
            <a:spAutoFit/>
          </a:bodyPr>
          <a:lstStyle/>
          <a:p>
            <a:r>
              <a:rPr lang="en-US" i="1" dirty="0">
                <a:solidFill>
                  <a:srgbClr val="0245A7"/>
                </a:solidFill>
              </a:rPr>
              <a:t>“Who’s decision was it to put her in charge of this?”</a:t>
            </a:r>
          </a:p>
        </p:txBody>
      </p:sp>
      <p:grpSp>
        <p:nvGrpSpPr>
          <p:cNvPr id="23" name="Group 22">
            <a:extLst>
              <a:ext uri="{FF2B5EF4-FFF2-40B4-BE49-F238E27FC236}">
                <a16:creationId xmlns:a16="http://schemas.microsoft.com/office/drawing/2014/main" id="{D8E55AC9-6889-4578-8225-705EE67BF5C6}"/>
              </a:ext>
            </a:extLst>
          </p:cNvPr>
          <p:cNvGrpSpPr/>
          <p:nvPr/>
        </p:nvGrpSpPr>
        <p:grpSpPr>
          <a:xfrm>
            <a:off x="5088422" y="4407843"/>
            <a:ext cx="3717903" cy="2489493"/>
            <a:chOff x="5217725" y="4407842"/>
            <a:chExt cx="3717903" cy="2489493"/>
          </a:xfrm>
        </p:grpSpPr>
        <p:pic>
          <p:nvPicPr>
            <p:cNvPr id="12" name="Picture 11">
              <a:extLst>
                <a:ext uri="{FF2B5EF4-FFF2-40B4-BE49-F238E27FC236}">
                  <a16:creationId xmlns:a16="http://schemas.microsoft.com/office/drawing/2014/main" id="{30E63F24-8158-46A3-B543-D5A12AA04008}"/>
                </a:ext>
              </a:extLst>
            </p:cNvPr>
            <p:cNvPicPr>
              <a:picLocks noChangeAspect="1"/>
            </p:cNvPicPr>
            <p:nvPr/>
          </p:nvPicPr>
          <p:blipFill rotWithShape="1">
            <a:blip r:embed="rId7">
              <a:duotone>
                <a:prstClr val="black"/>
                <a:srgbClr val="00B050">
                  <a:tint val="45000"/>
                  <a:satMod val="400000"/>
                </a:srgbClr>
              </a:duotone>
              <a:extLst>
                <a:ext uri="{28A0092B-C50C-407E-A947-70E740481C1C}">
                  <a14:useLocalDpi xmlns:a14="http://schemas.microsoft.com/office/drawing/2010/main"/>
                </a:ext>
              </a:extLst>
            </a:blip>
            <a:srcRect/>
            <a:stretch/>
          </p:blipFill>
          <p:spPr>
            <a:xfrm>
              <a:off x="5217725" y="4407842"/>
              <a:ext cx="2699984" cy="2489493"/>
            </a:xfrm>
            <a:prstGeom prst="rect">
              <a:avLst/>
            </a:prstGeom>
            <a:effectLst>
              <a:softEdge rad="254000"/>
            </a:effectLst>
          </p:spPr>
        </p:pic>
        <p:sp>
          <p:nvSpPr>
            <p:cNvPr id="19" name="TextBox 18">
              <a:extLst>
                <a:ext uri="{FF2B5EF4-FFF2-40B4-BE49-F238E27FC236}">
                  <a16:creationId xmlns:a16="http://schemas.microsoft.com/office/drawing/2014/main" id="{F8FA5056-5640-4355-BBE0-1ECFBEDF738C}"/>
                </a:ext>
              </a:extLst>
            </p:cNvPr>
            <p:cNvSpPr txBox="1"/>
            <p:nvPr/>
          </p:nvSpPr>
          <p:spPr>
            <a:xfrm>
              <a:off x="7823050" y="4636926"/>
              <a:ext cx="1112578" cy="2031325"/>
            </a:xfrm>
            <a:prstGeom prst="rect">
              <a:avLst/>
            </a:prstGeom>
            <a:noFill/>
          </p:spPr>
          <p:txBody>
            <a:bodyPr wrap="square" rtlCol="0">
              <a:spAutoFit/>
            </a:bodyPr>
            <a:lstStyle/>
            <a:p>
              <a:r>
                <a:rPr lang="en-US" i="1" dirty="0">
                  <a:solidFill>
                    <a:srgbClr val="99FFB0"/>
                  </a:solidFill>
                </a:rPr>
                <a:t>“</a:t>
              </a:r>
              <a:r>
                <a:rPr lang="en-US" i="1" dirty="0">
                  <a:solidFill>
                    <a:srgbClr val="00B050"/>
                  </a:solidFill>
                </a:rPr>
                <a:t>See, look at his data. </a:t>
              </a:r>
            </a:p>
            <a:p>
              <a:r>
                <a:rPr lang="en-US" i="1" dirty="0">
                  <a:solidFill>
                    <a:srgbClr val="00B050"/>
                  </a:solidFill>
                </a:rPr>
                <a:t>It just doesn’t make sense.”</a:t>
              </a:r>
            </a:p>
          </p:txBody>
        </p:sp>
      </p:grpSp>
      <p:grpSp>
        <p:nvGrpSpPr>
          <p:cNvPr id="25" name="Group 24">
            <a:extLst>
              <a:ext uri="{FF2B5EF4-FFF2-40B4-BE49-F238E27FC236}">
                <a16:creationId xmlns:a16="http://schemas.microsoft.com/office/drawing/2014/main" id="{F361A1B7-2CE8-44A5-9475-C40C1BDC8B82}"/>
              </a:ext>
            </a:extLst>
          </p:cNvPr>
          <p:cNvGrpSpPr/>
          <p:nvPr/>
        </p:nvGrpSpPr>
        <p:grpSpPr>
          <a:xfrm>
            <a:off x="6178800" y="1691348"/>
            <a:ext cx="2627524" cy="2489493"/>
            <a:chOff x="6408120" y="1305579"/>
            <a:chExt cx="2534857" cy="2489493"/>
          </a:xfrm>
        </p:grpSpPr>
        <p:pic>
          <p:nvPicPr>
            <p:cNvPr id="11" name="Picture 10">
              <a:extLst>
                <a:ext uri="{FF2B5EF4-FFF2-40B4-BE49-F238E27FC236}">
                  <a16:creationId xmlns:a16="http://schemas.microsoft.com/office/drawing/2014/main" id="{4D11AC81-2FCD-4F3E-AF21-D3385E18EE73}"/>
                </a:ext>
              </a:extLst>
            </p:cNvPr>
            <p:cNvPicPr>
              <a:picLocks noChangeAspect="1"/>
            </p:cNvPicPr>
            <p:nvPr/>
          </p:nvPicPr>
          <p:blipFill rotWithShape="1">
            <a:blip r:embed="rId8">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408120" y="1305579"/>
              <a:ext cx="1623518" cy="2489493"/>
            </a:xfrm>
            <a:prstGeom prst="rect">
              <a:avLst/>
            </a:prstGeom>
            <a:effectLst>
              <a:softEdge rad="254000"/>
            </a:effectLst>
          </p:spPr>
        </p:pic>
        <p:sp>
          <p:nvSpPr>
            <p:cNvPr id="20" name="TextBox 19">
              <a:extLst>
                <a:ext uri="{FF2B5EF4-FFF2-40B4-BE49-F238E27FC236}">
                  <a16:creationId xmlns:a16="http://schemas.microsoft.com/office/drawing/2014/main" id="{EF42883C-8528-4488-8857-0B4D20DC77A4}"/>
                </a:ext>
              </a:extLst>
            </p:cNvPr>
            <p:cNvSpPr txBox="1"/>
            <p:nvPr/>
          </p:nvSpPr>
          <p:spPr>
            <a:xfrm>
              <a:off x="7823050" y="1396163"/>
              <a:ext cx="1119927" cy="2308324"/>
            </a:xfrm>
            <a:prstGeom prst="rect">
              <a:avLst/>
            </a:prstGeom>
            <a:noFill/>
          </p:spPr>
          <p:txBody>
            <a:bodyPr wrap="square" rtlCol="0">
              <a:spAutoFit/>
            </a:bodyPr>
            <a:lstStyle/>
            <a:p>
              <a:r>
                <a:rPr lang="en-US" i="1" dirty="0">
                  <a:solidFill>
                    <a:schemeClr val="accent5"/>
                  </a:solidFill>
                  <a:effectLst>
                    <a:outerShdw blurRad="38100" dist="38100" dir="2700000" algn="tl">
                      <a:srgbClr val="000000">
                        <a:alpha val="43137"/>
                      </a:srgbClr>
                    </a:outerShdw>
                  </a:effectLst>
                </a:rPr>
                <a:t>“There’s no way I’m doing all that work. </a:t>
              </a:r>
            </a:p>
            <a:p>
              <a:r>
                <a:rPr lang="en-US" i="1" dirty="0">
                  <a:solidFill>
                    <a:schemeClr val="accent5"/>
                  </a:solidFill>
                  <a:effectLst>
                    <a:outerShdw blurRad="38100" dist="38100" dir="2700000" algn="tl">
                      <a:srgbClr val="000000">
                        <a:alpha val="43137"/>
                      </a:srgbClr>
                    </a:outerShdw>
                  </a:effectLst>
                </a:rPr>
                <a:t>I don’t report </a:t>
              </a:r>
            </a:p>
            <a:p>
              <a:r>
                <a:rPr lang="en-US" i="1" dirty="0">
                  <a:solidFill>
                    <a:schemeClr val="accent5"/>
                  </a:solidFill>
                  <a:effectLst>
                    <a:outerShdw blurRad="38100" dist="38100" dir="2700000" algn="tl">
                      <a:srgbClr val="000000">
                        <a:alpha val="43137"/>
                      </a:srgbClr>
                    </a:outerShdw>
                  </a:effectLst>
                </a:rPr>
                <a:t>to her.”</a:t>
              </a:r>
            </a:p>
          </p:txBody>
        </p:sp>
      </p:grpSp>
      <p:grpSp>
        <p:nvGrpSpPr>
          <p:cNvPr id="22" name="Group 21">
            <a:extLst>
              <a:ext uri="{FF2B5EF4-FFF2-40B4-BE49-F238E27FC236}">
                <a16:creationId xmlns:a16="http://schemas.microsoft.com/office/drawing/2014/main" id="{1D3746C4-69AF-4B85-9257-98BD6B53E590}"/>
              </a:ext>
            </a:extLst>
          </p:cNvPr>
          <p:cNvGrpSpPr/>
          <p:nvPr/>
        </p:nvGrpSpPr>
        <p:grpSpPr>
          <a:xfrm>
            <a:off x="525543" y="4344624"/>
            <a:ext cx="3447817" cy="2489493"/>
            <a:chOff x="-173190" y="4467455"/>
            <a:chExt cx="3447817" cy="2489493"/>
          </a:xfrm>
        </p:grpSpPr>
        <p:pic>
          <p:nvPicPr>
            <p:cNvPr id="14" name="Picture 13">
              <a:extLst>
                <a:ext uri="{FF2B5EF4-FFF2-40B4-BE49-F238E27FC236}">
                  <a16:creationId xmlns:a16="http://schemas.microsoft.com/office/drawing/2014/main" id="{99F9F078-99D7-440A-8104-3F753DF4FD1A}"/>
                </a:ext>
              </a:extLst>
            </p:cNvPr>
            <p:cNvPicPr>
              <a:picLocks noChangeAspect="1"/>
            </p:cNvPicPr>
            <p:nvPr/>
          </p:nvPicPr>
          <p:blipFill rotWithShape="1">
            <a:blip r:embed="rId9">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173190" y="4467455"/>
              <a:ext cx="1870576" cy="2489493"/>
            </a:xfrm>
            <a:prstGeom prst="rect">
              <a:avLst/>
            </a:prstGeom>
            <a:effectLst>
              <a:softEdge rad="254000"/>
            </a:effectLst>
          </p:spPr>
        </p:pic>
        <p:sp>
          <p:nvSpPr>
            <p:cNvPr id="21" name="TextBox 20">
              <a:extLst>
                <a:ext uri="{FF2B5EF4-FFF2-40B4-BE49-F238E27FC236}">
                  <a16:creationId xmlns:a16="http://schemas.microsoft.com/office/drawing/2014/main" id="{F189F439-B85F-4D05-9DC6-4BA5593E6A79}"/>
                </a:ext>
              </a:extLst>
            </p:cNvPr>
            <p:cNvSpPr txBox="1"/>
            <p:nvPr/>
          </p:nvSpPr>
          <p:spPr>
            <a:xfrm>
              <a:off x="1489111" y="4835038"/>
              <a:ext cx="1785516" cy="1754326"/>
            </a:xfrm>
            <a:prstGeom prst="rect">
              <a:avLst/>
            </a:prstGeom>
            <a:noFill/>
          </p:spPr>
          <p:txBody>
            <a:bodyPr wrap="square" rtlCol="0">
              <a:spAutoFit/>
            </a:bodyPr>
            <a:lstStyle/>
            <a:p>
              <a:r>
                <a:rPr lang="en-US" i="1" dirty="0">
                  <a:solidFill>
                    <a:srgbClr val="7030A0"/>
                  </a:solidFill>
                </a:rPr>
                <a:t>“He had some good ideas but nobody got the opportunity to suggest alternatives.”</a:t>
              </a:r>
            </a:p>
          </p:txBody>
        </p:sp>
      </p:grpSp>
      <p:grpSp>
        <p:nvGrpSpPr>
          <p:cNvPr id="24" name="Group 23">
            <a:extLst>
              <a:ext uri="{FF2B5EF4-FFF2-40B4-BE49-F238E27FC236}">
                <a16:creationId xmlns:a16="http://schemas.microsoft.com/office/drawing/2014/main" id="{4DBFA6BE-B819-4807-BE00-747EC8562D73}"/>
              </a:ext>
            </a:extLst>
          </p:cNvPr>
          <p:cNvGrpSpPr/>
          <p:nvPr/>
        </p:nvGrpSpPr>
        <p:grpSpPr>
          <a:xfrm>
            <a:off x="2223164" y="1697921"/>
            <a:ext cx="3867621" cy="3140724"/>
            <a:chOff x="2352467" y="1697921"/>
            <a:chExt cx="3867621" cy="3140724"/>
          </a:xfrm>
        </p:grpSpPr>
        <p:pic>
          <p:nvPicPr>
            <p:cNvPr id="10" name="Picture 9">
              <a:extLst>
                <a:ext uri="{FF2B5EF4-FFF2-40B4-BE49-F238E27FC236}">
                  <a16:creationId xmlns:a16="http://schemas.microsoft.com/office/drawing/2014/main" id="{F4F04715-FA80-42E5-BAFD-A6F97D1B0DED}"/>
                </a:ext>
              </a:extLst>
            </p:cNvPr>
            <p:cNvPicPr>
              <a:picLocks noChangeAspect="1"/>
            </p:cNvPicPr>
            <p:nvPr/>
          </p:nvPicPr>
          <p:blipFill rotWithShape="1">
            <a:blip r:embed="rId10">
              <a:duotone>
                <a:prstClr val="black"/>
                <a:srgbClr val="50A8E0">
                  <a:tint val="45000"/>
                  <a:satMod val="400000"/>
                </a:srgbClr>
              </a:duotone>
              <a:extLst>
                <a:ext uri="{28A0092B-C50C-407E-A947-70E740481C1C}">
                  <a14:useLocalDpi xmlns:a14="http://schemas.microsoft.com/office/drawing/2010/main"/>
                </a:ext>
              </a:extLst>
            </a:blip>
            <a:srcRect/>
            <a:stretch/>
          </p:blipFill>
          <p:spPr>
            <a:xfrm>
              <a:off x="2352467" y="2349152"/>
              <a:ext cx="3867621" cy="2489493"/>
            </a:xfrm>
            <a:prstGeom prst="rect">
              <a:avLst/>
            </a:prstGeom>
            <a:effectLst>
              <a:softEdge rad="254000"/>
            </a:effectLst>
          </p:spPr>
        </p:pic>
        <p:sp>
          <p:nvSpPr>
            <p:cNvPr id="9" name="TextBox 8">
              <a:extLst>
                <a:ext uri="{FF2B5EF4-FFF2-40B4-BE49-F238E27FC236}">
                  <a16:creationId xmlns:a16="http://schemas.microsoft.com/office/drawing/2014/main" id="{4DDEA9A2-B8E5-47F6-BA6B-D1C675C9FA7F}"/>
                </a:ext>
              </a:extLst>
            </p:cNvPr>
            <p:cNvSpPr txBox="1"/>
            <p:nvPr/>
          </p:nvSpPr>
          <p:spPr>
            <a:xfrm>
              <a:off x="2454965" y="1697921"/>
              <a:ext cx="3662625" cy="923330"/>
            </a:xfrm>
            <a:prstGeom prst="rect">
              <a:avLst/>
            </a:prstGeom>
            <a:noFill/>
          </p:spPr>
          <p:txBody>
            <a:bodyPr wrap="square" rtlCol="0">
              <a:spAutoFit/>
            </a:bodyPr>
            <a:lstStyle/>
            <a:p>
              <a:r>
                <a:rPr lang="en-US" i="1" dirty="0">
                  <a:solidFill>
                    <a:schemeClr val="tx2"/>
                  </a:solidFill>
                </a:rPr>
                <a:t>“She doesn’t have the experience to run this. For this to get done we will just have to work around her.”</a:t>
              </a:r>
            </a:p>
          </p:txBody>
        </p:sp>
      </p:grpSp>
    </p:spTree>
    <p:extLst>
      <p:ext uri="{BB962C8B-B14F-4D97-AF65-F5344CB8AC3E}">
        <p14:creationId xmlns:p14="http://schemas.microsoft.com/office/powerpoint/2010/main" val="4284802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BE53ED5-6E5C-4EC6-85E8-0B565C9409DC}"/>
              </a:ext>
            </a:extLst>
          </p:cNvPr>
          <p:cNvSpPr/>
          <p:nvPr/>
        </p:nvSpPr>
        <p:spPr>
          <a:xfrm>
            <a:off x="6362518" y="0"/>
            <a:ext cx="2708243" cy="6858000"/>
          </a:xfrm>
          <a:prstGeom prst="rect">
            <a:avLst/>
          </a:prstGeom>
          <a:solidFill>
            <a:schemeClr val="tx2">
              <a:lumMod val="10000"/>
              <a:lumOff val="9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grpSp>
        <p:nvGrpSpPr>
          <p:cNvPr id="16" name="Group 15">
            <a:extLst>
              <a:ext uri="{FF2B5EF4-FFF2-40B4-BE49-F238E27FC236}">
                <a16:creationId xmlns:a16="http://schemas.microsoft.com/office/drawing/2014/main" id="{53612886-3A1D-4B90-B0BC-8D7D209ADCD7}"/>
              </a:ext>
            </a:extLst>
          </p:cNvPr>
          <p:cNvGrpSpPr/>
          <p:nvPr/>
        </p:nvGrpSpPr>
        <p:grpSpPr>
          <a:xfrm>
            <a:off x="-156585" y="1826308"/>
            <a:ext cx="6334836" cy="4916698"/>
            <a:chOff x="1135416" y="1662535"/>
            <a:chExt cx="6334836" cy="4916698"/>
          </a:xfrm>
        </p:grpSpPr>
        <p:grpSp>
          <p:nvGrpSpPr>
            <p:cNvPr id="5" name="Group 4">
              <a:extLst>
                <a:ext uri="{FF2B5EF4-FFF2-40B4-BE49-F238E27FC236}">
                  <a16:creationId xmlns:a16="http://schemas.microsoft.com/office/drawing/2014/main" id="{0DA8B0D2-3F6E-4B67-BE69-8270C2BDCA4A}"/>
                </a:ext>
              </a:extLst>
            </p:cNvPr>
            <p:cNvGrpSpPr/>
            <p:nvPr/>
          </p:nvGrpSpPr>
          <p:grpSpPr>
            <a:xfrm>
              <a:off x="1135416" y="1662535"/>
              <a:ext cx="6334836" cy="4739927"/>
              <a:chOff x="773506" y="1714407"/>
              <a:chExt cx="6334836" cy="4739927"/>
            </a:xfrm>
          </p:grpSpPr>
          <p:pic>
            <p:nvPicPr>
              <p:cNvPr id="3" name="Picture 2">
                <a:extLst>
                  <a:ext uri="{FF2B5EF4-FFF2-40B4-BE49-F238E27FC236}">
                    <a16:creationId xmlns:a16="http://schemas.microsoft.com/office/drawing/2014/main" id="{D6200842-04C4-4323-94ED-FA600687E4A1}"/>
                  </a:ext>
                </a:extLst>
              </p:cNvPr>
              <p:cNvPicPr>
                <a:picLocks noChangeAspect="1"/>
              </p:cNvPicPr>
              <p:nvPr/>
            </p:nvPicPr>
            <p:blipFill>
              <a:blip r:embed="rId4">
                <a:clrChange>
                  <a:clrFrom>
                    <a:srgbClr val="F2F2F2"/>
                  </a:clrFrom>
                  <a:clrTo>
                    <a:srgbClr val="F2F2F2">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225627" y="1714407"/>
                <a:ext cx="4692746" cy="4692746"/>
              </a:xfrm>
              <a:prstGeom prst="rect">
                <a:avLst/>
              </a:prstGeom>
            </p:spPr>
          </p:pic>
          <p:pic>
            <p:nvPicPr>
              <p:cNvPr id="13" name="Picture 12">
                <a:extLst>
                  <a:ext uri="{FF2B5EF4-FFF2-40B4-BE49-F238E27FC236}">
                    <a16:creationId xmlns:a16="http://schemas.microsoft.com/office/drawing/2014/main" id="{3A871C55-55BB-4A62-B0DC-B14341B3B855}"/>
                  </a:ext>
                </a:extLst>
              </p:cNvPr>
              <p:cNvPicPr>
                <a:picLocks noChangeAspect="1"/>
              </p:cNvPicPr>
              <p:nvPr/>
            </p:nvPicPr>
            <p:blipFill rotWithShape="1">
              <a:blip r:embed="rId5">
                <a:duotone>
                  <a:prstClr val="black"/>
                  <a:srgbClr val="FFC000">
                    <a:tint val="45000"/>
                    <a:satMod val="400000"/>
                  </a:srgbClr>
                </a:duotone>
                <a:extLst>
                  <a:ext uri="{28A0092B-C50C-407E-A947-70E740481C1C}">
                    <a14:useLocalDpi xmlns:a14="http://schemas.microsoft.com/office/drawing/2010/main"/>
                  </a:ext>
                </a:extLst>
              </a:blip>
              <a:srcRect/>
              <a:stretch/>
            </p:blipFill>
            <p:spPr>
              <a:xfrm>
                <a:off x="1117417" y="2552978"/>
                <a:ext cx="1583428" cy="1909211"/>
              </a:xfrm>
              <a:prstGeom prst="rect">
                <a:avLst/>
              </a:prstGeom>
              <a:effectLst>
                <a:softEdge rad="254000"/>
              </a:effectLst>
            </p:spPr>
          </p:pic>
          <p:pic>
            <p:nvPicPr>
              <p:cNvPr id="12" name="Picture 11">
                <a:extLst>
                  <a:ext uri="{FF2B5EF4-FFF2-40B4-BE49-F238E27FC236}">
                    <a16:creationId xmlns:a16="http://schemas.microsoft.com/office/drawing/2014/main" id="{30E63F24-8158-46A3-B543-D5A12AA04008}"/>
                  </a:ext>
                </a:extLst>
              </p:cNvPr>
              <p:cNvPicPr>
                <a:picLocks noChangeAspect="1"/>
              </p:cNvPicPr>
              <p:nvPr/>
            </p:nvPicPr>
            <p:blipFill rotWithShape="1">
              <a:blip r:embed="rId6">
                <a:duotone>
                  <a:prstClr val="black"/>
                  <a:srgbClr val="00B050">
                    <a:tint val="45000"/>
                    <a:satMod val="400000"/>
                  </a:srgbClr>
                </a:duotone>
                <a:extLst>
                  <a:ext uri="{28A0092B-C50C-407E-A947-70E740481C1C}">
                    <a14:useLocalDpi xmlns:a14="http://schemas.microsoft.com/office/drawing/2010/main"/>
                  </a:ext>
                </a:extLst>
              </a:blip>
              <a:srcRect/>
              <a:stretch/>
            </p:blipFill>
            <p:spPr>
              <a:xfrm>
                <a:off x="5037704" y="4497942"/>
                <a:ext cx="2070638" cy="1909211"/>
              </a:xfrm>
              <a:prstGeom prst="rect">
                <a:avLst/>
              </a:prstGeom>
              <a:effectLst>
                <a:softEdge rad="254000"/>
              </a:effectLst>
            </p:spPr>
          </p:pic>
          <p:pic>
            <p:nvPicPr>
              <p:cNvPr id="11" name="Picture 10">
                <a:extLst>
                  <a:ext uri="{FF2B5EF4-FFF2-40B4-BE49-F238E27FC236}">
                    <a16:creationId xmlns:a16="http://schemas.microsoft.com/office/drawing/2014/main" id="{4D11AC81-2FCD-4F3E-AF21-D3385E18EE73}"/>
                  </a:ext>
                </a:extLst>
              </p:cNvPr>
              <p:cNvPicPr>
                <a:picLocks noChangeAspect="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5195413" y="2720836"/>
                <a:ext cx="1290605" cy="1909211"/>
              </a:xfrm>
              <a:prstGeom prst="rect">
                <a:avLst/>
              </a:prstGeom>
              <a:effectLst>
                <a:softEdge rad="254000"/>
              </a:effectLst>
            </p:spPr>
          </p:pic>
          <p:pic>
            <p:nvPicPr>
              <p:cNvPr id="14" name="Picture 13">
                <a:extLst>
                  <a:ext uri="{FF2B5EF4-FFF2-40B4-BE49-F238E27FC236}">
                    <a16:creationId xmlns:a16="http://schemas.microsoft.com/office/drawing/2014/main" id="{99F9F078-99D7-440A-8104-3F753DF4FD1A}"/>
                  </a:ext>
                </a:extLst>
              </p:cNvPr>
              <p:cNvPicPr>
                <a:picLocks noChangeAspect="1"/>
              </p:cNvPicPr>
              <p:nvPr/>
            </p:nvPicPr>
            <p:blipFill rotWithShape="1">
              <a:blip r:embed="rId8">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2801074" y="1932030"/>
                <a:ext cx="1434559" cy="1909211"/>
              </a:xfrm>
              <a:prstGeom prst="rect">
                <a:avLst/>
              </a:prstGeom>
              <a:effectLst>
                <a:softEdge rad="254000"/>
              </a:effectLst>
            </p:spPr>
          </p:pic>
          <p:pic>
            <p:nvPicPr>
              <p:cNvPr id="10" name="Picture 9">
                <a:extLst>
                  <a:ext uri="{FF2B5EF4-FFF2-40B4-BE49-F238E27FC236}">
                    <a16:creationId xmlns:a16="http://schemas.microsoft.com/office/drawing/2014/main" id="{F4F04715-FA80-42E5-BAFD-A6F97D1B0DED}"/>
                  </a:ext>
                </a:extLst>
              </p:cNvPr>
              <p:cNvPicPr>
                <a:picLocks noChangeAspect="1"/>
              </p:cNvPicPr>
              <p:nvPr/>
            </p:nvPicPr>
            <p:blipFill rotWithShape="1">
              <a:blip r:embed="rId9">
                <a:duotone>
                  <a:prstClr val="black"/>
                  <a:srgbClr val="50A8E0">
                    <a:tint val="45000"/>
                    <a:satMod val="400000"/>
                  </a:srgbClr>
                </a:duotone>
                <a:extLst>
                  <a:ext uri="{28A0092B-C50C-407E-A947-70E740481C1C}">
                    <a14:useLocalDpi xmlns:a14="http://schemas.microsoft.com/office/drawing/2010/main"/>
                  </a:ext>
                </a:extLst>
              </a:blip>
              <a:srcRect/>
              <a:stretch/>
            </p:blipFill>
            <p:spPr>
              <a:xfrm>
                <a:off x="773506" y="4545123"/>
                <a:ext cx="2966108" cy="1909211"/>
              </a:xfrm>
              <a:prstGeom prst="rect">
                <a:avLst/>
              </a:prstGeom>
              <a:effectLst>
                <a:softEdge rad="254000"/>
              </a:effectLst>
            </p:spPr>
          </p:pic>
        </p:grpSp>
        <p:sp>
          <p:nvSpPr>
            <p:cNvPr id="15" name="TextBox 14">
              <a:extLst>
                <a:ext uri="{FF2B5EF4-FFF2-40B4-BE49-F238E27FC236}">
                  <a16:creationId xmlns:a16="http://schemas.microsoft.com/office/drawing/2014/main" id="{0139C880-41D1-4BFE-8F52-96DBA281C56C}"/>
                </a:ext>
              </a:extLst>
            </p:cNvPr>
            <p:cNvSpPr txBox="1"/>
            <p:nvPr/>
          </p:nvSpPr>
          <p:spPr>
            <a:xfrm>
              <a:off x="4101144" y="5286571"/>
              <a:ext cx="1274708" cy="1292662"/>
            </a:xfrm>
            <a:prstGeom prst="rect">
              <a:avLst/>
            </a:prstGeom>
            <a:noFill/>
          </p:spPr>
          <p:txBody>
            <a:bodyPr wrap="none" rtlCol="0">
              <a:spAutoFit/>
            </a:bodyPr>
            <a:lstStyle/>
            <a:p>
              <a:pPr algn="ctr"/>
              <a:r>
                <a:rPr lang="en-US" sz="2400" b="1" dirty="0">
                  <a:solidFill>
                    <a:schemeClr val="tx2"/>
                  </a:solidFill>
                </a:rPr>
                <a:t>YOU</a:t>
              </a:r>
            </a:p>
            <a:p>
              <a:pPr algn="ctr"/>
              <a:r>
                <a:rPr lang="en-US" dirty="0">
                  <a:solidFill>
                    <a:schemeClr val="tx2"/>
                  </a:solidFill>
                </a:rPr>
                <a:t>Exhausted</a:t>
              </a:r>
            </a:p>
            <a:p>
              <a:pPr algn="ctr"/>
              <a:r>
                <a:rPr lang="en-US" dirty="0">
                  <a:solidFill>
                    <a:schemeClr val="tx2"/>
                  </a:solidFill>
                </a:rPr>
                <a:t>Frustrated</a:t>
              </a:r>
            </a:p>
            <a:p>
              <a:pPr algn="ctr"/>
              <a:r>
                <a:rPr lang="en-US" dirty="0">
                  <a:solidFill>
                    <a:schemeClr val="tx2"/>
                  </a:solidFill>
                </a:rPr>
                <a:t>Defeated</a:t>
              </a:r>
            </a:p>
          </p:txBody>
        </p:sp>
      </p:gr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4874" name="think-cell Slide" r:id="rId10" imgW="360" imgH="360" progId="TCLayout.ActiveDocument.1">
                  <p:embed/>
                </p:oleObj>
              </mc:Choice>
              <mc:Fallback>
                <p:oleObj name="think-cell Slide" r:id="rId10" imgW="360" imgH="360" progId="TCLayout.ActiveDocument.1">
                  <p:embed/>
                  <p:pic>
                    <p:nvPicPr>
                      <p:cNvPr id="4" name="Object 3"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465561DC-D958-4F5C-8DCD-959295AA541E}"/>
              </a:ext>
            </a:extLst>
          </p:cNvPr>
          <p:cNvSpPr txBox="1"/>
          <p:nvPr/>
        </p:nvSpPr>
        <p:spPr>
          <a:xfrm>
            <a:off x="106564" y="109183"/>
            <a:ext cx="5769143" cy="1815882"/>
          </a:xfrm>
          <a:prstGeom prst="rect">
            <a:avLst/>
          </a:prstGeom>
          <a:noFill/>
        </p:spPr>
        <p:txBody>
          <a:bodyPr wrap="square" rtlCol="0">
            <a:spAutoFit/>
          </a:bodyPr>
          <a:lstStyle/>
          <a:p>
            <a:r>
              <a:rPr lang="en-US" sz="4800" dirty="0">
                <a:solidFill>
                  <a:schemeClr val="tx2"/>
                </a:solidFill>
                <a:latin typeface="Arial Narrow" panose="020B0606020202030204" pitchFamily="34" charset="0"/>
              </a:rPr>
              <a:t>Common Situation</a:t>
            </a:r>
          </a:p>
          <a:p>
            <a:r>
              <a:rPr lang="en-US" sz="3200" dirty="0">
                <a:solidFill>
                  <a:schemeClr val="tx2"/>
                </a:solidFill>
                <a:latin typeface="Arial Narrow" panose="020B0606020202030204" pitchFamily="34" charset="0"/>
              </a:rPr>
              <a:t>You are herding cats and trying to get</a:t>
            </a:r>
          </a:p>
          <a:p>
            <a:r>
              <a:rPr lang="en-US" sz="3200" dirty="0">
                <a:solidFill>
                  <a:schemeClr val="tx2"/>
                </a:solidFill>
                <a:latin typeface="Arial Narrow" panose="020B0606020202030204" pitchFamily="34" charset="0"/>
              </a:rPr>
              <a:t>out in front of all the backchanneling </a:t>
            </a:r>
          </a:p>
        </p:txBody>
      </p:sp>
      <p:pic>
        <p:nvPicPr>
          <p:cNvPr id="28" name="Picture 27">
            <a:extLst>
              <a:ext uri="{FF2B5EF4-FFF2-40B4-BE49-F238E27FC236}">
                <a16:creationId xmlns:a16="http://schemas.microsoft.com/office/drawing/2014/main" id="{9FDA1AEB-4992-4EEB-AD37-146B831D435E}"/>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755688" y="1184577"/>
            <a:ext cx="1921900" cy="4343911"/>
          </a:xfrm>
          <a:prstGeom prst="rect">
            <a:avLst/>
          </a:prstGeom>
          <a:effectLst>
            <a:softEdge rad="127000"/>
          </a:effectLst>
        </p:spPr>
      </p:pic>
      <p:sp>
        <p:nvSpPr>
          <p:cNvPr id="17" name="TextBox 16">
            <a:extLst>
              <a:ext uri="{FF2B5EF4-FFF2-40B4-BE49-F238E27FC236}">
                <a16:creationId xmlns:a16="http://schemas.microsoft.com/office/drawing/2014/main" id="{D426BCA8-E6B2-4893-8346-7C3500072EF0}"/>
              </a:ext>
            </a:extLst>
          </p:cNvPr>
          <p:cNvSpPr txBox="1"/>
          <p:nvPr/>
        </p:nvSpPr>
        <p:spPr>
          <a:xfrm>
            <a:off x="6834484" y="353580"/>
            <a:ext cx="1764311" cy="830997"/>
          </a:xfrm>
          <a:prstGeom prst="rect">
            <a:avLst/>
          </a:prstGeom>
          <a:noFill/>
        </p:spPr>
        <p:txBody>
          <a:bodyPr wrap="square" rtlCol="0">
            <a:spAutoFit/>
          </a:bodyPr>
          <a:lstStyle/>
          <a:p>
            <a:r>
              <a:rPr lang="en-US" sz="2400" b="1" dirty="0">
                <a:solidFill>
                  <a:schemeClr val="tx2"/>
                </a:solidFill>
                <a:latin typeface="MV Boli" panose="02000500030200090000" pitchFamily="2" charset="0"/>
                <a:cs typeface="MV Boli" panose="02000500030200090000" pitchFamily="2" charset="0"/>
              </a:rPr>
              <a:t>This used to be YOU</a:t>
            </a:r>
          </a:p>
        </p:txBody>
      </p:sp>
      <p:sp>
        <p:nvSpPr>
          <p:cNvPr id="31" name="TextBox 30">
            <a:extLst>
              <a:ext uri="{FF2B5EF4-FFF2-40B4-BE49-F238E27FC236}">
                <a16:creationId xmlns:a16="http://schemas.microsoft.com/office/drawing/2014/main" id="{ED4D45E2-34D9-42E2-A15A-C5E4BBB8A9E4}"/>
              </a:ext>
            </a:extLst>
          </p:cNvPr>
          <p:cNvSpPr txBox="1"/>
          <p:nvPr/>
        </p:nvSpPr>
        <p:spPr>
          <a:xfrm>
            <a:off x="6413750" y="5526222"/>
            <a:ext cx="2605776" cy="830997"/>
          </a:xfrm>
          <a:prstGeom prst="rect">
            <a:avLst/>
          </a:prstGeom>
          <a:noFill/>
        </p:spPr>
        <p:txBody>
          <a:bodyPr wrap="square" rtlCol="0">
            <a:spAutoFit/>
          </a:bodyPr>
          <a:lstStyle/>
          <a:p>
            <a:r>
              <a:rPr lang="en-US" sz="2400" b="1" dirty="0">
                <a:solidFill>
                  <a:schemeClr val="tx2"/>
                </a:solidFill>
                <a:latin typeface="MV Boli" panose="02000500030200090000" pitchFamily="2" charset="0"/>
                <a:cs typeface="MV Boli" panose="02000500030200090000" pitchFamily="2" charset="0"/>
              </a:rPr>
              <a:t>What happened?</a:t>
            </a:r>
          </a:p>
          <a:p>
            <a:r>
              <a:rPr lang="en-US" sz="2400" b="1" dirty="0">
                <a:solidFill>
                  <a:schemeClr val="tx2"/>
                </a:solidFill>
                <a:latin typeface="MV Boli" panose="02000500030200090000" pitchFamily="2" charset="0"/>
                <a:cs typeface="MV Boli" panose="02000500030200090000" pitchFamily="2" charset="0"/>
              </a:rPr>
              <a:t>What do I do?</a:t>
            </a:r>
          </a:p>
        </p:txBody>
      </p:sp>
      <p:pic>
        <p:nvPicPr>
          <p:cNvPr id="7" name="Picture 6">
            <a:extLst>
              <a:ext uri="{FF2B5EF4-FFF2-40B4-BE49-F238E27FC236}">
                <a16:creationId xmlns:a16="http://schemas.microsoft.com/office/drawing/2014/main" id="{1055D64A-5F2D-4C70-816F-69A66847C8F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579169">
            <a:off x="7898217" y="2704719"/>
            <a:ext cx="325823" cy="325716"/>
          </a:xfrm>
          <a:prstGeom prst="rect">
            <a:avLst/>
          </a:prstGeom>
          <a:scene3d>
            <a:camera prst="perspectiveBelow"/>
            <a:lightRig rig="threePt" dir="t"/>
          </a:scene3d>
        </p:spPr>
      </p:pic>
    </p:spTree>
    <p:extLst>
      <p:ext uri="{BB962C8B-B14F-4D97-AF65-F5344CB8AC3E}">
        <p14:creationId xmlns:p14="http://schemas.microsoft.com/office/powerpoint/2010/main" val="295072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04742"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 name="Rectangle 25">
            <a:extLst>
              <a:ext uri="{FF2B5EF4-FFF2-40B4-BE49-F238E27FC236}">
                <a16:creationId xmlns:a16="http://schemas.microsoft.com/office/drawing/2014/main" id="{4920F209-F547-4653-BB23-DF310522D139}"/>
              </a:ext>
            </a:extLst>
          </p:cNvPr>
          <p:cNvSpPr/>
          <p:nvPr/>
        </p:nvSpPr>
        <p:spPr>
          <a:xfrm>
            <a:off x="4553537" y="0"/>
            <a:ext cx="457200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26">
            <a:extLst>
              <a:ext uri="{FF2B5EF4-FFF2-40B4-BE49-F238E27FC236}">
                <a16:creationId xmlns:a16="http://schemas.microsoft.com/office/drawing/2014/main" id="{3C522880-32C7-43F2-9909-BE991BA8BBC4}"/>
              </a:ext>
            </a:extLst>
          </p:cNvPr>
          <p:cNvPicPr>
            <a:picLocks noChangeAspect="1"/>
          </p:cNvPicPr>
          <p:nvPr/>
        </p:nvPicPr>
        <p:blipFill rotWithShape="1">
          <a:blip r:embed="rId6"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4890086" y="390083"/>
            <a:ext cx="3835401" cy="2125152"/>
          </a:xfrm>
          <a:prstGeom prst="rect">
            <a:avLst/>
          </a:prstGeom>
        </p:spPr>
      </p:pic>
      <p:sp>
        <p:nvSpPr>
          <p:cNvPr id="28" name="Rectangle 27">
            <a:extLst>
              <a:ext uri="{FF2B5EF4-FFF2-40B4-BE49-F238E27FC236}">
                <a16:creationId xmlns:a16="http://schemas.microsoft.com/office/drawing/2014/main" id="{0DA874D5-51D0-4947-9B24-2E2B2B79C8FB}"/>
              </a:ext>
            </a:extLst>
          </p:cNvPr>
          <p:cNvSpPr/>
          <p:nvPr/>
        </p:nvSpPr>
        <p:spPr>
          <a:xfrm>
            <a:off x="4890086" y="2616426"/>
            <a:ext cx="4143389" cy="3416320"/>
          </a:xfrm>
          <a:prstGeom prst="rect">
            <a:avLst/>
          </a:prstGeom>
        </p:spPr>
        <p:txBody>
          <a:bodyPr wrap="square">
            <a:spAutoFit/>
          </a:bodyPr>
          <a:lstStyle/>
          <a:p>
            <a:r>
              <a:rPr lang="en-US" sz="2400" dirty="0">
                <a:solidFill>
                  <a:schemeClr val="tx2"/>
                </a:solidFill>
                <a:latin typeface="Calibri" panose="020F0502020204030204" pitchFamily="34" charset="0"/>
              </a:rPr>
              <a:t>Literally translated as ‘going around the roots’, particularly in the sense of digging around the roots of a tree to prepare it for transplant. </a:t>
            </a:r>
          </a:p>
          <a:p>
            <a:endParaRPr lang="en-US" sz="2400" dirty="0">
              <a:solidFill>
                <a:schemeClr val="tx2"/>
              </a:solidFill>
              <a:latin typeface="Calibri" panose="020F0502020204030204" pitchFamily="34" charset="0"/>
            </a:endParaRPr>
          </a:p>
          <a:p>
            <a:pPr defTabSz="231775"/>
            <a:r>
              <a:rPr lang="en-US" sz="2400" dirty="0">
                <a:solidFill>
                  <a:schemeClr val="tx2"/>
                </a:solidFill>
                <a:latin typeface="Calibri" panose="020F0502020204030204" pitchFamily="34" charset="0"/>
              </a:rPr>
              <a:t>Nemawashi  means laying the 		groundwork or foundation; 					building consensus.</a:t>
            </a:r>
          </a:p>
        </p:txBody>
      </p:sp>
      <p:pic>
        <p:nvPicPr>
          <p:cNvPr id="30" name="Picture 29">
            <a:extLst>
              <a:ext uri="{FF2B5EF4-FFF2-40B4-BE49-F238E27FC236}">
                <a16:creationId xmlns:a16="http://schemas.microsoft.com/office/drawing/2014/main" id="{6C234DBD-F3DB-480D-9222-A9FC3E6AD895}"/>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36" y="2600148"/>
            <a:ext cx="5583330" cy="4244920"/>
          </a:xfrm>
          <a:prstGeom prst="rect">
            <a:avLst/>
          </a:prstGeom>
        </p:spPr>
      </p:pic>
      <p:sp>
        <p:nvSpPr>
          <p:cNvPr id="31" name="TextBox 30">
            <a:extLst>
              <a:ext uri="{FF2B5EF4-FFF2-40B4-BE49-F238E27FC236}">
                <a16:creationId xmlns:a16="http://schemas.microsoft.com/office/drawing/2014/main" id="{725FAD36-8EAE-4E26-A21D-A18C41785C86}"/>
              </a:ext>
            </a:extLst>
          </p:cNvPr>
          <p:cNvSpPr txBox="1"/>
          <p:nvPr/>
        </p:nvSpPr>
        <p:spPr>
          <a:xfrm>
            <a:off x="212158" y="277341"/>
            <a:ext cx="4035079" cy="830997"/>
          </a:xfrm>
          <a:prstGeom prst="rect">
            <a:avLst/>
          </a:prstGeom>
          <a:noFill/>
        </p:spPr>
        <p:txBody>
          <a:bodyPr wrap="none" rtlCol="0">
            <a:spAutoFit/>
          </a:bodyPr>
          <a:lstStyle/>
          <a:p>
            <a:r>
              <a:rPr lang="en-US" sz="4800" dirty="0">
                <a:solidFill>
                  <a:schemeClr val="tx2"/>
                </a:solidFill>
                <a:latin typeface="MV Boli" panose="02000500030200090000" pitchFamily="2" charset="0"/>
                <a:cs typeface="MV Boli" panose="02000500030200090000" pitchFamily="2" charset="0"/>
              </a:rPr>
              <a:t>NE</a:t>
            </a:r>
            <a:r>
              <a:rPr lang="en-US" sz="4800" dirty="0">
                <a:solidFill>
                  <a:schemeClr val="accent5">
                    <a:lumMod val="75000"/>
                  </a:schemeClr>
                </a:solidFill>
                <a:latin typeface="MV Boli" panose="02000500030200090000" pitchFamily="2" charset="0"/>
                <a:cs typeface="MV Boli" panose="02000500030200090000" pitchFamily="2" charset="0"/>
              </a:rPr>
              <a:t>MAWASHI</a:t>
            </a:r>
          </a:p>
        </p:txBody>
      </p:sp>
      <p:sp>
        <p:nvSpPr>
          <p:cNvPr id="32" name="Rectangle 31">
            <a:extLst>
              <a:ext uri="{FF2B5EF4-FFF2-40B4-BE49-F238E27FC236}">
                <a16:creationId xmlns:a16="http://schemas.microsoft.com/office/drawing/2014/main" id="{1F1074DD-2A8B-457C-9332-C51F0B530317}"/>
              </a:ext>
            </a:extLst>
          </p:cNvPr>
          <p:cNvSpPr/>
          <p:nvPr/>
        </p:nvSpPr>
        <p:spPr>
          <a:xfrm>
            <a:off x="1104612" y="991624"/>
            <a:ext cx="2250168" cy="1698991"/>
          </a:xfrm>
          <a:prstGeom prst="rect">
            <a:avLst/>
          </a:prstGeom>
        </p:spPr>
        <p:txBody>
          <a:bodyPr wrap="square">
            <a:spAutoFit/>
          </a:bodyPr>
          <a:lstStyle/>
          <a:p>
            <a:pPr lvl="0" algn="ctr">
              <a:lnSpc>
                <a:spcPct val="87000"/>
              </a:lnSpc>
            </a:pPr>
            <a:r>
              <a:rPr lang="en-US" sz="2400" dirty="0">
                <a:solidFill>
                  <a:srgbClr val="002960"/>
                </a:solidFill>
                <a:latin typeface="Calibri" panose="020F0502020204030204" pitchFamily="34" charset="0"/>
              </a:rPr>
              <a:t>It is how you</a:t>
            </a:r>
          </a:p>
          <a:p>
            <a:pPr lvl="0" algn="ctr">
              <a:lnSpc>
                <a:spcPct val="87000"/>
              </a:lnSpc>
            </a:pPr>
            <a:r>
              <a:rPr lang="en-US" sz="3200" dirty="0">
                <a:solidFill>
                  <a:srgbClr val="002960"/>
                </a:solidFill>
                <a:latin typeface="Calibri" panose="020F0502020204030204" pitchFamily="34" charset="0"/>
              </a:rPr>
              <a:t>INFLUENCE </a:t>
            </a:r>
          </a:p>
          <a:p>
            <a:pPr lvl="0" algn="ctr">
              <a:lnSpc>
                <a:spcPct val="87000"/>
              </a:lnSpc>
            </a:pPr>
            <a:r>
              <a:rPr lang="en-US" sz="3200" dirty="0">
                <a:solidFill>
                  <a:srgbClr val="002960"/>
                </a:solidFill>
                <a:latin typeface="Calibri" panose="020F0502020204030204" pitchFamily="34" charset="0"/>
              </a:rPr>
              <a:t>WITHOUT </a:t>
            </a:r>
          </a:p>
          <a:p>
            <a:pPr lvl="0" algn="ctr">
              <a:lnSpc>
                <a:spcPct val="87000"/>
              </a:lnSpc>
            </a:pPr>
            <a:r>
              <a:rPr lang="en-US" sz="3200" dirty="0">
                <a:solidFill>
                  <a:srgbClr val="002960"/>
                </a:solidFill>
                <a:latin typeface="Calibri" panose="020F0502020204030204" pitchFamily="34" charset="0"/>
              </a:rPr>
              <a:t>AUTHORITY</a:t>
            </a:r>
          </a:p>
        </p:txBody>
      </p:sp>
    </p:spTree>
    <p:extLst>
      <p:ext uri="{BB962C8B-B14F-4D97-AF65-F5344CB8AC3E}">
        <p14:creationId xmlns:p14="http://schemas.microsoft.com/office/powerpoint/2010/main" val="118372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2FD3E0B-24D3-453B-BD91-F726FE202A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253" y="0"/>
            <a:ext cx="1783920" cy="6858000"/>
          </a:xfrm>
          <a:prstGeom prst="rect">
            <a:avLst/>
          </a:prstGeom>
        </p:spPr>
      </p:pic>
      <p:pic>
        <p:nvPicPr>
          <p:cNvPr id="39" name="Picture 38">
            <a:extLst>
              <a:ext uri="{FF2B5EF4-FFF2-40B4-BE49-F238E27FC236}">
                <a16:creationId xmlns:a16="http://schemas.microsoft.com/office/drawing/2014/main" id="{073CCCDB-531D-4774-88B0-75E9141BE8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57481" y="0"/>
            <a:ext cx="1783920" cy="6846624"/>
          </a:xfrm>
          <a:prstGeom prst="rect">
            <a:avLst/>
          </a:prstGeom>
        </p:spPr>
      </p:pic>
      <p:pic>
        <p:nvPicPr>
          <p:cNvPr id="35" name="Picture 34">
            <a:extLst>
              <a:ext uri="{FF2B5EF4-FFF2-40B4-BE49-F238E27FC236}">
                <a16:creationId xmlns:a16="http://schemas.microsoft.com/office/drawing/2014/main" id="{49BED39E-DB52-4940-BB64-D22499C56F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89451" y="-1"/>
            <a:ext cx="6167803" cy="6858001"/>
          </a:xfrm>
          <a:prstGeom prst="rect">
            <a:avLst/>
          </a:prstGeom>
        </p:spPr>
      </p:pic>
      <p:pic>
        <p:nvPicPr>
          <p:cNvPr id="21" name="Picture 20">
            <a:extLst>
              <a:ext uri="{FF2B5EF4-FFF2-40B4-BE49-F238E27FC236}">
                <a16:creationId xmlns:a16="http://schemas.microsoft.com/office/drawing/2014/main" id="{EC6F835B-3928-4C58-AD4D-C29E62AE50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8938" y="-16866"/>
            <a:ext cx="6972471" cy="2760189"/>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8834" name="think-cell Slide" r:id="rId7" imgW="360" imgH="360" progId="TCLayout.ActiveDocument.1">
                  <p:embed/>
                </p:oleObj>
              </mc:Choice>
              <mc:Fallback>
                <p:oleObj name="think-cell Slide" r:id="rId7" imgW="360" imgH="360" progId="TCLayout.ActiveDocument.1">
                  <p:embed/>
                  <p:pic>
                    <p:nvPicPr>
                      <p:cNvPr id="4"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 name="TextBox 22">
            <a:extLst>
              <a:ext uri="{FF2B5EF4-FFF2-40B4-BE49-F238E27FC236}">
                <a16:creationId xmlns:a16="http://schemas.microsoft.com/office/drawing/2014/main" id="{EAF3E17B-A6D2-4D75-BAD1-FBA0BC0A72DC}"/>
              </a:ext>
            </a:extLst>
          </p:cNvPr>
          <p:cNvSpPr txBox="1"/>
          <p:nvPr/>
        </p:nvSpPr>
        <p:spPr>
          <a:xfrm rot="16200000">
            <a:off x="-1040189" y="1629380"/>
            <a:ext cx="3026791" cy="707886"/>
          </a:xfrm>
          <a:prstGeom prst="rect">
            <a:avLst/>
          </a:prstGeom>
          <a:noFill/>
        </p:spPr>
        <p:txBody>
          <a:bodyPr wrap="none" rtlCol="0">
            <a:spAutoFit/>
          </a:bodyPr>
          <a:lstStyle/>
          <a:p>
            <a:r>
              <a:rPr lang="en-US" sz="4000" b="1" dirty="0">
                <a:solidFill>
                  <a:srgbClr val="7030A0"/>
                </a:solidFill>
                <a:latin typeface="MV Boli" panose="02000500030200090000" pitchFamily="2" charset="0"/>
                <a:cs typeface="MV Boli" panose="02000500030200090000" pitchFamily="2" charset="0"/>
              </a:rPr>
              <a:t>INFLUENCE</a:t>
            </a:r>
          </a:p>
        </p:txBody>
      </p:sp>
      <p:sp>
        <p:nvSpPr>
          <p:cNvPr id="25" name="TextBox 24">
            <a:extLst>
              <a:ext uri="{FF2B5EF4-FFF2-40B4-BE49-F238E27FC236}">
                <a16:creationId xmlns:a16="http://schemas.microsoft.com/office/drawing/2014/main" id="{3199F52C-A883-4D45-8A40-AAC8914ADA5E}"/>
              </a:ext>
            </a:extLst>
          </p:cNvPr>
          <p:cNvSpPr txBox="1"/>
          <p:nvPr/>
        </p:nvSpPr>
        <p:spPr>
          <a:xfrm>
            <a:off x="80242" y="3347504"/>
            <a:ext cx="715260" cy="461665"/>
          </a:xfrm>
          <a:prstGeom prst="rect">
            <a:avLst/>
          </a:prstGeom>
          <a:noFill/>
        </p:spPr>
        <p:txBody>
          <a:bodyPr wrap="none" rtlCol="0">
            <a:spAutoFit/>
          </a:bodyPr>
          <a:lstStyle/>
          <a:p>
            <a:r>
              <a:rPr lang="en-US" sz="2400" dirty="0">
                <a:solidFill>
                  <a:schemeClr val="tx2">
                    <a:lumMod val="90000"/>
                    <a:lumOff val="10000"/>
                  </a:schemeClr>
                </a:solidFill>
                <a:latin typeface="Arial" panose="020B0604020202020204" pitchFamily="34" charset="0"/>
                <a:cs typeface="Arial" panose="020B0604020202020204" pitchFamily="34" charset="0"/>
              </a:rPr>
              <a:t>The</a:t>
            </a:r>
          </a:p>
        </p:txBody>
      </p:sp>
      <p:sp>
        <p:nvSpPr>
          <p:cNvPr id="26" name="TextBox 25">
            <a:extLst>
              <a:ext uri="{FF2B5EF4-FFF2-40B4-BE49-F238E27FC236}">
                <a16:creationId xmlns:a16="http://schemas.microsoft.com/office/drawing/2014/main" id="{7FDB9507-5847-423D-80FB-3F0CFF58E146}"/>
              </a:ext>
            </a:extLst>
          </p:cNvPr>
          <p:cNvSpPr txBox="1"/>
          <p:nvPr/>
        </p:nvSpPr>
        <p:spPr>
          <a:xfrm>
            <a:off x="169965" y="141201"/>
            <a:ext cx="441146" cy="461665"/>
          </a:xfrm>
          <a:prstGeom prst="rect">
            <a:avLst/>
          </a:prstGeom>
          <a:noFill/>
        </p:spPr>
        <p:txBody>
          <a:bodyPr wrap="none" rtlCol="0">
            <a:spAutoFit/>
          </a:bodyPr>
          <a:lstStyle/>
          <a:p>
            <a:r>
              <a:rPr lang="en-US" sz="2400" dirty="0">
                <a:solidFill>
                  <a:schemeClr val="tx2">
                    <a:lumMod val="90000"/>
                    <a:lumOff val="10000"/>
                  </a:schemeClr>
                </a:solidFill>
                <a:latin typeface="Arial" panose="020B0604020202020204" pitchFamily="34" charset="0"/>
                <a:cs typeface="Arial" panose="020B0604020202020204" pitchFamily="34" charset="0"/>
              </a:rPr>
              <a:t>of</a:t>
            </a:r>
          </a:p>
        </p:txBody>
      </p:sp>
      <p:pic>
        <p:nvPicPr>
          <p:cNvPr id="40" name="Picture 39">
            <a:extLst>
              <a:ext uri="{FF2B5EF4-FFF2-40B4-BE49-F238E27FC236}">
                <a16:creationId xmlns:a16="http://schemas.microsoft.com/office/drawing/2014/main" id="{E34B1DCC-7A2B-47A9-AF61-B4B2314EB5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94496"/>
          <a:stretch/>
        </p:blipFill>
        <p:spPr>
          <a:xfrm>
            <a:off x="1797174" y="4790364"/>
            <a:ext cx="3469953" cy="1919134"/>
          </a:xfrm>
          <a:prstGeom prst="rect">
            <a:avLst/>
          </a:prstGeom>
        </p:spPr>
      </p:pic>
      <p:sp>
        <p:nvSpPr>
          <p:cNvPr id="7" name="TextBox 6">
            <a:extLst>
              <a:ext uri="{FF2B5EF4-FFF2-40B4-BE49-F238E27FC236}">
                <a16:creationId xmlns:a16="http://schemas.microsoft.com/office/drawing/2014/main" id="{CE04AEE7-74A2-4E34-A973-91FFD0A57826}"/>
              </a:ext>
            </a:extLst>
          </p:cNvPr>
          <p:cNvSpPr txBox="1"/>
          <p:nvPr/>
        </p:nvSpPr>
        <p:spPr>
          <a:xfrm>
            <a:off x="628938" y="4665172"/>
            <a:ext cx="6415709" cy="2031325"/>
          </a:xfrm>
          <a:prstGeom prst="rect">
            <a:avLst/>
          </a:prstGeom>
          <a:noFill/>
        </p:spPr>
        <p:txBody>
          <a:bodyPr wrap="square" rtlCol="0">
            <a:spAutoFit/>
          </a:bodyPr>
          <a:lstStyle/>
          <a:p>
            <a:r>
              <a:rPr lang="en-US" sz="2800" dirty="0">
                <a:solidFill>
                  <a:srgbClr val="F67B19"/>
                </a:solidFill>
                <a:latin typeface="Arial Narrow" panose="020B0606020202030204" pitchFamily="34" charset="0"/>
              </a:rPr>
              <a:t>WITHOUT AUTHORITY IS A HOT TOPIC </a:t>
            </a:r>
          </a:p>
          <a:p>
            <a:r>
              <a:rPr lang="en-US" sz="2800" dirty="0">
                <a:solidFill>
                  <a:srgbClr val="F67B19"/>
                </a:solidFill>
                <a:latin typeface="Arial Narrow" panose="020B0606020202030204" pitchFamily="34" charset="0"/>
              </a:rPr>
              <a:t>IN ORGANIZATIONS TODAY</a:t>
            </a:r>
          </a:p>
          <a:p>
            <a:endParaRPr lang="en-US" sz="1200" dirty="0">
              <a:latin typeface="Arial Narrow" panose="020B0606020202030204" pitchFamily="34" charset="0"/>
            </a:endParaRPr>
          </a:p>
          <a:p>
            <a:r>
              <a:rPr lang="en-US" sz="2800" dirty="0">
                <a:solidFill>
                  <a:srgbClr val="B230AD"/>
                </a:solidFill>
                <a:latin typeface="Arial Narrow" panose="020B0606020202030204" pitchFamily="34" charset="0"/>
              </a:rPr>
              <a:t>MORE AND MORE WE ARE ALL BEING ASKED TO BECOME SERVANT LEADERS</a:t>
            </a:r>
          </a:p>
        </p:txBody>
      </p:sp>
      <p:sp>
        <p:nvSpPr>
          <p:cNvPr id="41" name="TextBox 40">
            <a:extLst>
              <a:ext uri="{FF2B5EF4-FFF2-40B4-BE49-F238E27FC236}">
                <a16:creationId xmlns:a16="http://schemas.microsoft.com/office/drawing/2014/main" id="{0D0B1217-9585-4A89-ABA8-F097263F61AF}"/>
              </a:ext>
            </a:extLst>
          </p:cNvPr>
          <p:cNvSpPr txBox="1"/>
          <p:nvPr/>
        </p:nvSpPr>
        <p:spPr>
          <a:xfrm rot="260773">
            <a:off x="4333113" y="2879473"/>
            <a:ext cx="394660" cy="1671227"/>
          </a:xfrm>
          <a:prstGeom prst="rect">
            <a:avLst/>
          </a:prstGeom>
          <a:noFill/>
        </p:spPr>
        <p:txBody>
          <a:bodyPr wrap="none" rtlCol="0">
            <a:spAutoFit/>
          </a:bodyPr>
          <a:lstStyle/>
          <a:p>
            <a:pPr algn="ctr">
              <a:lnSpc>
                <a:spcPct val="70000"/>
              </a:lnSpc>
            </a:pPr>
            <a:r>
              <a:rPr lang="en-US" sz="2400" b="1" dirty="0">
                <a:solidFill>
                  <a:srgbClr val="7030A0"/>
                </a:solidFill>
                <a:latin typeface="MV Boli" panose="02000500030200090000" pitchFamily="2" charset="0"/>
                <a:cs typeface="MV Boli" panose="02000500030200090000" pitchFamily="2" charset="0"/>
              </a:rPr>
              <a:t>L</a:t>
            </a:r>
            <a:br>
              <a:rPr lang="en-US" sz="2400" b="1" dirty="0">
                <a:solidFill>
                  <a:srgbClr val="7030A0"/>
                </a:solidFill>
                <a:latin typeface="MV Boli" panose="02000500030200090000" pitchFamily="2" charset="0"/>
                <a:cs typeface="MV Boli" panose="02000500030200090000" pitchFamily="2" charset="0"/>
              </a:rPr>
            </a:br>
            <a:r>
              <a:rPr lang="en-US" sz="2400" b="1" dirty="0">
                <a:solidFill>
                  <a:srgbClr val="7030A0"/>
                </a:solidFill>
                <a:latin typeface="MV Boli" panose="02000500030200090000" pitchFamily="2" charset="0"/>
                <a:cs typeface="MV Boli" panose="02000500030200090000" pitchFamily="2" charset="0"/>
              </a:rPr>
              <a:t>E</a:t>
            </a:r>
            <a:br>
              <a:rPr lang="en-US" sz="2400" b="1" dirty="0">
                <a:solidFill>
                  <a:srgbClr val="7030A0"/>
                </a:solidFill>
                <a:latin typeface="MV Boli" panose="02000500030200090000" pitchFamily="2" charset="0"/>
                <a:cs typeface="MV Boli" panose="02000500030200090000" pitchFamily="2" charset="0"/>
              </a:rPr>
            </a:br>
            <a:r>
              <a:rPr lang="en-US" sz="2400" b="1" dirty="0">
                <a:solidFill>
                  <a:srgbClr val="7030A0"/>
                </a:solidFill>
                <a:latin typeface="MV Boli" panose="02000500030200090000" pitchFamily="2" charset="0"/>
                <a:cs typeface="MV Boli" panose="02000500030200090000" pitchFamily="2" charset="0"/>
              </a:rPr>
              <a:t>A</a:t>
            </a:r>
            <a:br>
              <a:rPr lang="en-US" sz="2400" b="1" dirty="0">
                <a:solidFill>
                  <a:srgbClr val="7030A0"/>
                </a:solidFill>
                <a:latin typeface="MV Boli" panose="02000500030200090000" pitchFamily="2" charset="0"/>
                <a:cs typeface="MV Boli" panose="02000500030200090000" pitchFamily="2" charset="0"/>
              </a:rPr>
            </a:br>
            <a:r>
              <a:rPr lang="en-US" sz="2400" b="1" dirty="0">
                <a:solidFill>
                  <a:srgbClr val="7030A0"/>
                </a:solidFill>
                <a:latin typeface="MV Boli" panose="02000500030200090000" pitchFamily="2" charset="0"/>
                <a:cs typeface="MV Boli" panose="02000500030200090000" pitchFamily="2" charset="0"/>
              </a:rPr>
              <a:t>D</a:t>
            </a:r>
            <a:br>
              <a:rPr lang="en-US" sz="2400" b="1" dirty="0">
                <a:solidFill>
                  <a:srgbClr val="7030A0"/>
                </a:solidFill>
                <a:latin typeface="MV Boli" panose="02000500030200090000" pitchFamily="2" charset="0"/>
                <a:cs typeface="MV Boli" panose="02000500030200090000" pitchFamily="2" charset="0"/>
              </a:rPr>
            </a:br>
            <a:r>
              <a:rPr lang="en-US" sz="2400" b="1" dirty="0">
                <a:solidFill>
                  <a:srgbClr val="7030A0"/>
                </a:solidFill>
                <a:latin typeface="MV Boli" panose="02000500030200090000" pitchFamily="2" charset="0"/>
                <a:cs typeface="MV Boli" panose="02000500030200090000" pitchFamily="2" charset="0"/>
              </a:rPr>
              <a:t>E</a:t>
            </a:r>
            <a:br>
              <a:rPr lang="en-US" sz="2400" b="1" dirty="0">
                <a:solidFill>
                  <a:srgbClr val="7030A0"/>
                </a:solidFill>
                <a:latin typeface="MV Boli" panose="02000500030200090000" pitchFamily="2" charset="0"/>
                <a:cs typeface="MV Boli" panose="02000500030200090000" pitchFamily="2" charset="0"/>
              </a:rPr>
            </a:br>
            <a:r>
              <a:rPr lang="en-US" sz="2400" b="1" dirty="0">
                <a:solidFill>
                  <a:srgbClr val="7030A0"/>
                </a:solidFill>
                <a:latin typeface="MV Boli" panose="02000500030200090000" pitchFamily="2" charset="0"/>
                <a:cs typeface="MV Boli" panose="02000500030200090000" pitchFamily="2" charset="0"/>
              </a:rPr>
              <a:t>R</a:t>
            </a:r>
          </a:p>
        </p:txBody>
      </p:sp>
    </p:spTree>
    <p:extLst>
      <p:ext uri="{BB962C8B-B14F-4D97-AF65-F5344CB8AC3E}">
        <p14:creationId xmlns:p14="http://schemas.microsoft.com/office/powerpoint/2010/main" val="697342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9BAB5F8-A2EA-46BB-A5E8-A9D25BE04EA4}"/>
              </a:ext>
            </a:extLst>
          </p:cNvPr>
          <p:cNvGrpSpPr/>
          <p:nvPr/>
        </p:nvGrpSpPr>
        <p:grpSpPr>
          <a:xfrm>
            <a:off x="-64640" y="2948958"/>
            <a:ext cx="9144000" cy="3909043"/>
            <a:chOff x="0" y="2948957"/>
            <a:chExt cx="9144000" cy="3909043"/>
          </a:xfrm>
          <a:solidFill>
            <a:schemeClr val="accent4">
              <a:lumMod val="10000"/>
              <a:lumOff val="90000"/>
            </a:schemeClr>
          </a:solidFill>
        </p:grpSpPr>
        <p:sp>
          <p:nvSpPr>
            <p:cNvPr id="21" name="Parallelogram 20">
              <a:extLst>
                <a:ext uri="{FF2B5EF4-FFF2-40B4-BE49-F238E27FC236}">
                  <a16:creationId xmlns:a16="http://schemas.microsoft.com/office/drawing/2014/main" id="{0A1A6208-AB7D-4B5D-874C-A336FB173925}"/>
                </a:ext>
              </a:extLst>
            </p:cNvPr>
            <p:cNvSpPr/>
            <p:nvPr/>
          </p:nvSpPr>
          <p:spPr>
            <a:xfrm>
              <a:off x="0" y="4186238"/>
              <a:ext cx="2857499" cy="2671762"/>
            </a:xfrm>
            <a:prstGeom prst="parallelogram">
              <a:avLst>
                <a:gd name="adj" fmla="val 47222"/>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0" name="Diagonal Stripe 19">
              <a:extLst>
                <a:ext uri="{FF2B5EF4-FFF2-40B4-BE49-F238E27FC236}">
                  <a16:creationId xmlns:a16="http://schemas.microsoft.com/office/drawing/2014/main" id="{D41C3EEB-AFE5-4CC7-9BAE-0F44E2405029}"/>
                </a:ext>
              </a:extLst>
            </p:cNvPr>
            <p:cNvSpPr/>
            <p:nvPr/>
          </p:nvSpPr>
          <p:spPr>
            <a:xfrm>
              <a:off x="1" y="2948957"/>
              <a:ext cx="2343149" cy="3909043"/>
            </a:xfrm>
            <a:prstGeom prst="diagStripe">
              <a:avLst>
                <a:gd name="adj" fmla="val 58041"/>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solidFill>
                  <a:schemeClr val="tx1"/>
                </a:solidFill>
              </a:endParaRPr>
            </a:p>
          </p:txBody>
        </p:sp>
        <p:sp>
          <p:nvSpPr>
            <p:cNvPr id="18" name="Rectangle 17">
              <a:extLst>
                <a:ext uri="{FF2B5EF4-FFF2-40B4-BE49-F238E27FC236}">
                  <a16:creationId xmlns:a16="http://schemas.microsoft.com/office/drawing/2014/main" id="{F8A878C2-2EAF-4B7B-84D7-EA6B821C00A8}"/>
                </a:ext>
              </a:extLst>
            </p:cNvPr>
            <p:cNvSpPr/>
            <p:nvPr/>
          </p:nvSpPr>
          <p:spPr>
            <a:xfrm>
              <a:off x="1500188" y="2948957"/>
              <a:ext cx="7643812" cy="3909043"/>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grpSp>
      <p:pic>
        <p:nvPicPr>
          <p:cNvPr id="3" name="Picture 2">
            <a:extLst>
              <a:ext uri="{FF2B5EF4-FFF2-40B4-BE49-F238E27FC236}">
                <a16:creationId xmlns:a16="http://schemas.microsoft.com/office/drawing/2014/main" id="{C7C036FF-C6A2-4FD7-8180-547EB473FE0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93227" y="584094"/>
            <a:ext cx="8315325" cy="4157663"/>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44474"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4">
            <a:extLst>
              <a:ext uri="{FF2B5EF4-FFF2-40B4-BE49-F238E27FC236}">
                <a16:creationId xmlns:a16="http://schemas.microsoft.com/office/drawing/2014/main" id="{68F9B8ED-8F6E-40CD-855C-983FF0AAB49C}"/>
              </a:ext>
            </a:extLst>
          </p:cNvPr>
          <p:cNvSpPr/>
          <p:nvPr/>
        </p:nvSpPr>
        <p:spPr>
          <a:xfrm>
            <a:off x="4730748" y="3097502"/>
            <a:ext cx="4304013" cy="3585597"/>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Consensus-building</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Getting people on the bandwagon</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Obtaining buy-in</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Sending up a trial balloon</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Testing the waters </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Getting on the same page </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Greasing the skids </a:t>
            </a:r>
          </a:p>
          <a:p>
            <a:pPr marL="285750" indent="-285750">
              <a:spcAft>
                <a:spcPts val="600"/>
              </a:spcAft>
              <a:buFont typeface="Arial" panose="020B0604020202020204" pitchFamily="34" charset="0"/>
              <a:buChar char="•"/>
            </a:pPr>
            <a:r>
              <a:rPr lang="en-US" sz="2400" dirty="0">
                <a:solidFill>
                  <a:schemeClr val="tx2"/>
                </a:solidFill>
                <a:latin typeface="Arial Narrow" panose="020B0606020202030204" pitchFamily="34" charset="0"/>
              </a:rPr>
              <a:t>Behind the scenes persuasion</a:t>
            </a:r>
          </a:p>
        </p:txBody>
      </p:sp>
      <p:sp>
        <p:nvSpPr>
          <p:cNvPr id="6" name="Rectangle 5">
            <a:extLst>
              <a:ext uri="{FF2B5EF4-FFF2-40B4-BE49-F238E27FC236}">
                <a16:creationId xmlns:a16="http://schemas.microsoft.com/office/drawing/2014/main" id="{BA410682-7F9C-4B90-A3B4-2792CDA71E26}"/>
              </a:ext>
            </a:extLst>
          </p:cNvPr>
          <p:cNvSpPr/>
          <p:nvPr/>
        </p:nvSpPr>
        <p:spPr>
          <a:xfrm>
            <a:off x="485621" y="168595"/>
            <a:ext cx="6179152" cy="830997"/>
          </a:xfrm>
          <a:prstGeom prst="rect">
            <a:avLst/>
          </a:prstGeom>
        </p:spPr>
        <p:txBody>
          <a:bodyPr wrap="square">
            <a:spAutoFit/>
          </a:bodyPr>
          <a:lstStyle/>
          <a:p>
            <a:r>
              <a:rPr lang="en-US" sz="2400" dirty="0">
                <a:solidFill>
                  <a:schemeClr val="tx2"/>
                </a:solidFill>
                <a:latin typeface="Arial Narrow" panose="020B0606020202030204" pitchFamily="34" charset="0"/>
              </a:rPr>
              <a:t>At my company, Blue Cross Blue Shield of Michigan, </a:t>
            </a:r>
          </a:p>
          <a:p>
            <a:r>
              <a:rPr lang="en-US" sz="2400" dirty="0">
                <a:solidFill>
                  <a:schemeClr val="tx2"/>
                </a:solidFill>
                <a:latin typeface="Arial Narrow" panose="020B0606020202030204" pitchFamily="34" charset="0"/>
              </a:rPr>
              <a:t>this is one of our seven enterprise core beliefs</a:t>
            </a:r>
          </a:p>
        </p:txBody>
      </p:sp>
      <p:sp>
        <p:nvSpPr>
          <p:cNvPr id="8" name="TextBox 7">
            <a:extLst>
              <a:ext uri="{FF2B5EF4-FFF2-40B4-BE49-F238E27FC236}">
                <a16:creationId xmlns:a16="http://schemas.microsoft.com/office/drawing/2014/main" id="{31EB6B9D-5BBA-4E74-A6CE-B71EB6A79CA4}"/>
              </a:ext>
            </a:extLst>
          </p:cNvPr>
          <p:cNvSpPr txBox="1"/>
          <p:nvPr/>
        </p:nvSpPr>
        <p:spPr>
          <a:xfrm>
            <a:off x="1117742" y="3429001"/>
            <a:ext cx="2786063" cy="3170099"/>
          </a:xfrm>
          <a:prstGeom prst="rect">
            <a:avLst/>
          </a:prstGeom>
          <a:noFill/>
        </p:spPr>
        <p:txBody>
          <a:bodyPr wrap="square" rtlCol="0">
            <a:spAutoFit/>
          </a:bodyPr>
          <a:lstStyle/>
          <a:p>
            <a:r>
              <a:rPr lang="en-US" sz="2000" dirty="0">
                <a:solidFill>
                  <a:srgbClr val="0083C5"/>
                </a:solidFill>
                <a:latin typeface="MV Boli" panose="02000500030200090000" pitchFamily="2" charset="0"/>
                <a:cs typeface="MV Boli" panose="02000500030200090000" pitchFamily="2" charset="0"/>
              </a:rPr>
              <a:t>Influencing without authority the Nemawashi way means preparing for success and growth.</a:t>
            </a:r>
          </a:p>
          <a:p>
            <a:endParaRPr lang="en-US" sz="2000" dirty="0">
              <a:solidFill>
                <a:srgbClr val="0083C5"/>
              </a:solidFill>
              <a:latin typeface="MV Boli" panose="02000500030200090000" pitchFamily="2" charset="0"/>
              <a:cs typeface="MV Boli" panose="02000500030200090000" pitchFamily="2" charset="0"/>
            </a:endParaRPr>
          </a:p>
          <a:p>
            <a:r>
              <a:rPr lang="en-US" sz="2000" dirty="0">
                <a:solidFill>
                  <a:srgbClr val="0083C5"/>
                </a:solidFill>
                <a:latin typeface="MV Boli" panose="02000500030200090000" pitchFamily="2" charset="0"/>
                <a:cs typeface="MV Boli" panose="02000500030200090000" pitchFamily="2" charset="0"/>
              </a:rPr>
              <a:t>You may know this process by many informal names and phrases.</a:t>
            </a:r>
          </a:p>
        </p:txBody>
      </p:sp>
      <p:sp>
        <p:nvSpPr>
          <p:cNvPr id="23" name="Isosceles Triangle 22">
            <a:extLst>
              <a:ext uri="{FF2B5EF4-FFF2-40B4-BE49-F238E27FC236}">
                <a16:creationId xmlns:a16="http://schemas.microsoft.com/office/drawing/2014/main" id="{AFCB4949-6C37-4DFE-B856-4D7B53420B42}"/>
              </a:ext>
            </a:extLst>
          </p:cNvPr>
          <p:cNvSpPr/>
          <p:nvPr/>
        </p:nvSpPr>
        <p:spPr>
          <a:xfrm rot="5400000">
            <a:off x="2341171" y="4603545"/>
            <a:ext cx="3646201" cy="634115"/>
          </a:xfrm>
          <a:prstGeom prst="triangle">
            <a:avLst/>
          </a:prstGeom>
          <a:solidFill>
            <a:srgbClr val="0083C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4" name="TextBox 23">
            <a:extLst>
              <a:ext uri="{FF2B5EF4-FFF2-40B4-BE49-F238E27FC236}">
                <a16:creationId xmlns:a16="http://schemas.microsoft.com/office/drawing/2014/main" id="{025D814A-A015-4DE7-BA23-C3504B31D559}"/>
              </a:ext>
            </a:extLst>
          </p:cNvPr>
          <p:cNvSpPr txBox="1"/>
          <p:nvPr/>
        </p:nvSpPr>
        <p:spPr>
          <a:xfrm>
            <a:off x="3808219" y="3857363"/>
            <a:ext cx="383439" cy="2308324"/>
          </a:xfrm>
          <a:prstGeom prst="rect">
            <a:avLst/>
          </a:prstGeom>
          <a:noFill/>
        </p:spPr>
        <p:txBody>
          <a:bodyPr wrap="none" rtlCol="0">
            <a:spAutoFit/>
          </a:bodyPr>
          <a:lstStyle/>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N</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E</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M</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A</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W</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A</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S</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H</a:t>
            </a:r>
          </a:p>
          <a:p>
            <a:pPr algn="ctr">
              <a:lnSpc>
                <a:spcPct val="80000"/>
              </a:lnSpc>
            </a:pPr>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I</a:t>
            </a:r>
          </a:p>
        </p:txBody>
      </p:sp>
    </p:spTree>
    <p:extLst>
      <p:ext uri="{BB962C8B-B14F-4D97-AF65-F5344CB8AC3E}">
        <p14:creationId xmlns:p14="http://schemas.microsoft.com/office/powerpoint/2010/main" val="3473586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A7EC5B-687C-4FC8-BB5D-1CB080ED1C35}"/>
              </a:ext>
            </a:extLst>
          </p:cNvPr>
          <p:cNvSpPr/>
          <p:nvPr/>
        </p:nvSpPr>
        <p:spPr>
          <a:xfrm>
            <a:off x="9240" y="0"/>
            <a:ext cx="9144000" cy="6858000"/>
          </a:xfrm>
          <a:prstGeom prst="rect">
            <a:avLst/>
          </a:prstGeom>
          <a:solidFill>
            <a:srgbClr val="EBFFF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16" name="Rectangle 15">
            <a:extLst>
              <a:ext uri="{FF2B5EF4-FFF2-40B4-BE49-F238E27FC236}">
                <a16:creationId xmlns:a16="http://schemas.microsoft.com/office/drawing/2014/main" id="{94BB2889-C64B-48AA-8391-86D18D71AB8E}"/>
              </a:ext>
            </a:extLst>
          </p:cNvPr>
          <p:cNvSpPr/>
          <p:nvPr/>
        </p:nvSpPr>
        <p:spPr>
          <a:xfrm>
            <a:off x="9240" y="0"/>
            <a:ext cx="9157644" cy="1589882"/>
          </a:xfrm>
          <a:prstGeom prst="rect">
            <a:avLst/>
          </a:prstGeom>
          <a:solidFill>
            <a:srgbClr val="54A0E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14" name="Picture 13">
            <a:extLst>
              <a:ext uri="{FF2B5EF4-FFF2-40B4-BE49-F238E27FC236}">
                <a16:creationId xmlns:a16="http://schemas.microsoft.com/office/drawing/2014/main" id="{4830B39C-F819-4AD3-8C8D-A5358D6E9D2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22885" y="2561181"/>
            <a:ext cx="6673759" cy="4235777"/>
          </a:xfrm>
          <a:prstGeom prst="rect">
            <a:avLst/>
          </a:prstGeom>
        </p:spPr>
      </p:pic>
      <p:sp>
        <p:nvSpPr>
          <p:cNvPr id="3" name="TextBox 2">
            <a:extLst>
              <a:ext uri="{FF2B5EF4-FFF2-40B4-BE49-F238E27FC236}">
                <a16:creationId xmlns:a16="http://schemas.microsoft.com/office/drawing/2014/main" id="{08EF5934-2F33-44B6-B6E9-9182CEA516CC}"/>
              </a:ext>
            </a:extLst>
          </p:cNvPr>
          <p:cNvSpPr txBox="1"/>
          <p:nvPr/>
        </p:nvSpPr>
        <p:spPr>
          <a:xfrm>
            <a:off x="1063526" y="1739730"/>
            <a:ext cx="4592474" cy="830997"/>
          </a:xfrm>
          <a:prstGeom prst="rect">
            <a:avLst/>
          </a:prstGeom>
          <a:noFill/>
        </p:spPr>
        <p:txBody>
          <a:bodyPr wrap="square" rtlCol="0">
            <a:spAutoFit/>
          </a:bodyPr>
          <a:lstStyle/>
          <a:p>
            <a:pPr algn="ctr"/>
            <a:r>
              <a:rPr lang="en-US" sz="2400" dirty="0">
                <a:solidFill>
                  <a:schemeClr val="tx2"/>
                </a:solidFill>
              </a:rPr>
              <a:t>You took the time to have the Meeting</a:t>
            </a:r>
            <a:r>
              <a:rPr lang="en-US" sz="2400" b="1" dirty="0">
                <a:solidFill>
                  <a:schemeClr val="tx2"/>
                </a:solidFill>
              </a:rPr>
              <a:t>s</a:t>
            </a:r>
            <a:r>
              <a:rPr lang="en-US" sz="2400" dirty="0">
                <a:solidFill>
                  <a:schemeClr val="tx2"/>
                </a:solidFill>
              </a:rPr>
              <a:t> </a:t>
            </a:r>
            <a:r>
              <a:rPr lang="en-US" sz="2400" b="1" dirty="0">
                <a:solidFill>
                  <a:schemeClr val="tx2"/>
                </a:solidFill>
              </a:rPr>
              <a:t>BEFORE </a:t>
            </a:r>
            <a:r>
              <a:rPr lang="en-US" sz="2400" dirty="0">
                <a:solidFill>
                  <a:schemeClr val="tx2"/>
                </a:solidFill>
              </a:rPr>
              <a:t>the Meeting</a:t>
            </a:r>
          </a:p>
        </p:txBody>
      </p:sp>
      <p:sp>
        <p:nvSpPr>
          <p:cNvPr id="4" name="TextBox 3">
            <a:extLst>
              <a:ext uri="{FF2B5EF4-FFF2-40B4-BE49-F238E27FC236}">
                <a16:creationId xmlns:a16="http://schemas.microsoft.com/office/drawing/2014/main" id="{13AB8C91-F314-4AB7-B3FA-8629058F4F28}"/>
              </a:ext>
            </a:extLst>
          </p:cNvPr>
          <p:cNvSpPr txBox="1"/>
          <p:nvPr/>
        </p:nvSpPr>
        <p:spPr>
          <a:xfrm>
            <a:off x="7010542" y="2331115"/>
            <a:ext cx="1760566" cy="3785652"/>
          </a:xfrm>
          <a:prstGeom prst="rect">
            <a:avLst/>
          </a:prstGeom>
          <a:solidFill>
            <a:srgbClr val="54A0E3"/>
          </a:solidFill>
          <a:effectLst>
            <a:outerShdw blurRad="50800" dist="152400" dir="2700000" algn="tl" rotWithShape="0">
              <a:prstClr val="black">
                <a:alpha val="40000"/>
              </a:prstClr>
            </a:outerShdw>
          </a:effectLst>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Narrow" panose="020B0606020202030204" pitchFamily="34" charset="0"/>
              </a:rPr>
              <a:t>Investing time on the front-end created alignment and collaboration, opened new relationships and networks, and built momentum</a:t>
            </a:r>
          </a:p>
        </p:txBody>
      </p:sp>
      <p:pic>
        <p:nvPicPr>
          <p:cNvPr id="5" name="Picture 4">
            <a:extLst>
              <a:ext uri="{FF2B5EF4-FFF2-40B4-BE49-F238E27FC236}">
                <a16:creationId xmlns:a16="http://schemas.microsoft.com/office/drawing/2014/main" id="{C31C47B1-D745-494C-BD72-91D7A7092D2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633319" y="5304432"/>
            <a:ext cx="1452888" cy="1267463"/>
          </a:xfrm>
          <a:prstGeom prst="rect">
            <a:avLst/>
          </a:prstGeom>
        </p:spPr>
      </p:pic>
      <p:sp>
        <p:nvSpPr>
          <p:cNvPr id="6" name="TextBox 5">
            <a:extLst>
              <a:ext uri="{FF2B5EF4-FFF2-40B4-BE49-F238E27FC236}">
                <a16:creationId xmlns:a16="http://schemas.microsoft.com/office/drawing/2014/main" id="{A5D6F317-0129-46D8-A597-9A5C00D619D2}"/>
              </a:ext>
            </a:extLst>
          </p:cNvPr>
          <p:cNvSpPr txBox="1"/>
          <p:nvPr/>
        </p:nvSpPr>
        <p:spPr>
          <a:xfrm>
            <a:off x="276695" y="58771"/>
            <a:ext cx="5115266" cy="1588127"/>
          </a:xfrm>
          <a:prstGeom prst="rect">
            <a:avLst/>
          </a:prstGeom>
          <a:noFill/>
        </p:spPr>
        <p:txBody>
          <a:bodyPr wrap="square" rtlCol="0">
            <a:spAutoFit/>
          </a:bodyPr>
          <a:lstStyle/>
          <a:p>
            <a:pPr>
              <a:lnSpc>
                <a:spcPct val="90000"/>
              </a:lnSpc>
            </a:pPr>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IWA</a:t>
            </a:r>
            <a:r>
              <a:rPr lang="en-US" sz="3600" dirty="0">
                <a:solidFill>
                  <a:schemeClr val="bg1"/>
                </a:solidFill>
                <a:effectLst>
                  <a:outerShdw blurRad="38100" dist="38100" dir="2700000" algn="tl">
                    <a:srgbClr val="000000">
                      <a:alpha val="43137"/>
                    </a:srgbClr>
                  </a:outerShdw>
                </a:effectLst>
                <a:latin typeface="Arial Narrow" panose="020B0606020202030204" pitchFamily="34" charset="0"/>
              </a:rPr>
              <a:t> Successfully When You </a:t>
            </a:r>
            <a:r>
              <a:rPr lang="en-US" sz="7200" b="1" dirty="0">
                <a:solidFill>
                  <a:schemeClr val="bg1"/>
                </a:solidFill>
                <a:effectLst>
                  <a:outerShdw blurRad="38100" dist="38100" dir="2700000" algn="tl">
                    <a:srgbClr val="000000">
                      <a:alpha val="43137"/>
                    </a:srgbClr>
                  </a:outerShdw>
                </a:effectLst>
                <a:latin typeface="Arial Narrow" panose="020B0606020202030204" pitchFamily="34" charset="0"/>
              </a:rPr>
              <a:t>NEMAWASHI</a:t>
            </a:r>
            <a:r>
              <a:rPr lang="en-US" sz="6000" b="1" dirty="0">
                <a:solidFill>
                  <a:schemeClr val="bg1"/>
                </a:solidFill>
                <a:effectLst>
                  <a:outerShdw blurRad="38100" dist="38100" dir="2700000" algn="tl">
                    <a:srgbClr val="000000">
                      <a:alpha val="43137"/>
                    </a:srgbClr>
                  </a:outerShdw>
                </a:effectLst>
                <a:latin typeface="Arial Narrow" panose="020B0606020202030204" pitchFamily="34" charset="0"/>
              </a:rPr>
              <a:t> </a:t>
            </a:r>
          </a:p>
        </p:txBody>
      </p:sp>
      <p:pic>
        <p:nvPicPr>
          <p:cNvPr id="7" name="Picture 6">
            <a:extLst>
              <a:ext uri="{FF2B5EF4-FFF2-40B4-BE49-F238E27FC236}">
                <a16:creationId xmlns:a16="http://schemas.microsoft.com/office/drawing/2014/main" id="{48782A54-487E-4410-BA98-58DD7E7A81C0}"/>
              </a:ext>
            </a:extLst>
          </p:cNvPr>
          <p:cNvPicPr>
            <a:picLocks noChangeAspect="1"/>
          </p:cNvPicPr>
          <p:nvPr/>
        </p:nvPicPr>
        <p:blipFill rotWithShape="1">
          <a:blip r:embed="rId6">
            <a:clrChange>
              <a:clrFrom>
                <a:srgbClr val="32849A"/>
              </a:clrFrom>
              <a:clrTo>
                <a:srgbClr val="32849A">
                  <a:alpha val="0"/>
                </a:srgbClr>
              </a:clrTo>
            </a:clrChange>
            <a:extLst>
              <a:ext uri="{28A0092B-C50C-407E-A947-70E740481C1C}">
                <a14:useLocalDpi xmlns:a14="http://schemas.microsoft.com/office/drawing/2010/main" val="0"/>
              </a:ext>
            </a:extLst>
          </a:blip>
          <a:srcRect t="7352" b="33973"/>
          <a:stretch/>
        </p:blipFill>
        <p:spPr>
          <a:xfrm>
            <a:off x="5905073" y="193045"/>
            <a:ext cx="3094915" cy="1178303"/>
          </a:xfrm>
          <a:prstGeom prst="rect">
            <a:avLst/>
          </a:prstGeom>
        </p:spPr>
      </p:pic>
    </p:spTree>
    <p:extLst>
      <p:ext uri="{BB962C8B-B14F-4D97-AF65-F5344CB8AC3E}">
        <p14:creationId xmlns:p14="http://schemas.microsoft.com/office/powerpoint/2010/main" val="3891311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889CC-5222-4DEF-B30C-718164E82C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244" y="-1"/>
            <a:ext cx="9197972" cy="6858001"/>
          </a:xfrm>
          <a:prstGeom prst="rect">
            <a:avLst/>
          </a:prstGeom>
        </p:spPr>
      </p:pic>
      <p:sp>
        <p:nvSpPr>
          <p:cNvPr id="5" name="Rectangle 4">
            <a:extLst>
              <a:ext uri="{FF2B5EF4-FFF2-40B4-BE49-F238E27FC236}">
                <a16:creationId xmlns:a16="http://schemas.microsoft.com/office/drawing/2014/main" id="{0965E4D0-9C3C-4DE7-86C0-B29A8B3383BA}"/>
              </a:ext>
            </a:extLst>
          </p:cNvPr>
          <p:cNvSpPr/>
          <p:nvPr/>
        </p:nvSpPr>
        <p:spPr>
          <a:xfrm>
            <a:off x="9244" y="1"/>
            <a:ext cx="9197972" cy="1419367"/>
          </a:xfrm>
          <a:prstGeom prst="rect">
            <a:avLst/>
          </a:prstGeom>
          <a:solidFill>
            <a:srgbClr val="00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A78EAE28-40F6-4ABB-BE63-1E5F5C2A7912}"/>
              </a:ext>
            </a:extLst>
          </p:cNvPr>
          <p:cNvSpPr txBox="1"/>
          <p:nvPr/>
        </p:nvSpPr>
        <p:spPr>
          <a:xfrm>
            <a:off x="4513002" y="17186"/>
            <a:ext cx="4394579" cy="1384995"/>
          </a:xfrm>
          <a:prstGeom prst="rect">
            <a:avLst/>
          </a:prstGeom>
          <a:noFill/>
        </p:spPr>
        <p:txBody>
          <a:bodyPr wrap="square" rtlCol="0">
            <a:spAutoFit/>
          </a:bodyPr>
          <a:lstStyle/>
          <a:p>
            <a:pPr algn="ctr"/>
            <a:r>
              <a:rPr lang="en-US" sz="2800" dirty="0">
                <a:solidFill>
                  <a:schemeClr val="bg1"/>
                </a:solidFill>
                <a:latin typeface="Arial Rounded MT Bold" panose="020F0704030504030204" pitchFamily="34" charset="0"/>
              </a:rPr>
              <a:t>Becomes the Influence with The Meetings </a:t>
            </a:r>
            <a:r>
              <a:rPr lang="en-US" sz="2800" b="1" dirty="0">
                <a:solidFill>
                  <a:schemeClr val="bg1"/>
                </a:solidFill>
                <a:latin typeface="Arial Rounded MT Bold" panose="020F0704030504030204" pitchFamily="34" charset="0"/>
              </a:rPr>
              <a:t>BEFORE </a:t>
            </a:r>
            <a:r>
              <a:rPr lang="en-US" sz="2800" dirty="0">
                <a:solidFill>
                  <a:schemeClr val="bg1"/>
                </a:solidFill>
                <a:latin typeface="Arial Rounded MT Bold" panose="020F0704030504030204" pitchFamily="34" charset="0"/>
              </a:rPr>
              <a:t>The Meeting</a:t>
            </a:r>
          </a:p>
        </p:txBody>
      </p:sp>
      <p:sp>
        <p:nvSpPr>
          <p:cNvPr id="8" name="Rectangle 7">
            <a:extLst>
              <a:ext uri="{FF2B5EF4-FFF2-40B4-BE49-F238E27FC236}">
                <a16:creationId xmlns:a16="http://schemas.microsoft.com/office/drawing/2014/main" id="{A00D7FC6-C4C9-4ECF-A1D9-B0A61897E139}"/>
              </a:ext>
            </a:extLst>
          </p:cNvPr>
          <p:cNvSpPr/>
          <p:nvPr/>
        </p:nvSpPr>
        <p:spPr>
          <a:xfrm>
            <a:off x="9244" y="-1"/>
            <a:ext cx="4094328" cy="1419368"/>
          </a:xfrm>
          <a:prstGeom prst="rect">
            <a:avLst/>
          </a:prstGeom>
          <a:solidFill>
            <a:srgbClr val="82D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7" name="Rectangle 6">
            <a:extLst>
              <a:ext uri="{FF2B5EF4-FFF2-40B4-BE49-F238E27FC236}">
                <a16:creationId xmlns:a16="http://schemas.microsoft.com/office/drawing/2014/main" id="{02593FED-AA2B-4994-AAD6-55C1F1567FDB}"/>
              </a:ext>
            </a:extLst>
          </p:cNvPr>
          <p:cNvSpPr/>
          <p:nvPr/>
        </p:nvSpPr>
        <p:spPr>
          <a:xfrm>
            <a:off x="443562" y="34373"/>
            <a:ext cx="3305170" cy="1384995"/>
          </a:xfrm>
          <a:prstGeom prst="rect">
            <a:avLst/>
          </a:prstGeom>
        </p:spPr>
        <p:txBody>
          <a:bodyPr wrap="square">
            <a:spAutoFit/>
          </a:bodyPr>
          <a:lstStyle/>
          <a:p>
            <a:pPr lvl="0" algn="r"/>
            <a:r>
              <a:rPr lang="en-US" sz="2800" dirty="0">
                <a:solidFill>
                  <a:schemeClr val="tx2"/>
                </a:solidFill>
                <a:latin typeface="Arial Rounded MT Bold" panose="020F0704030504030204" pitchFamily="34" charset="0"/>
              </a:rPr>
              <a:t>The frustration of the Meetings After the Meeting</a:t>
            </a:r>
          </a:p>
        </p:txBody>
      </p:sp>
      <p:sp>
        <p:nvSpPr>
          <p:cNvPr id="9" name="Isosceles Triangle 8">
            <a:extLst>
              <a:ext uri="{FF2B5EF4-FFF2-40B4-BE49-F238E27FC236}">
                <a16:creationId xmlns:a16="http://schemas.microsoft.com/office/drawing/2014/main" id="{833DBD65-738E-494A-84EB-1F5E7B4DE258}"/>
              </a:ext>
            </a:extLst>
          </p:cNvPr>
          <p:cNvSpPr/>
          <p:nvPr/>
        </p:nvSpPr>
        <p:spPr>
          <a:xfrm rot="5400000">
            <a:off x="3536430" y="567141"/>
            <a:ext cx="1419369" cy="285085"/>
          </a:xfrm>
          <a:prstGeom prst="triangle">
            <a:avLst/>
          </a:prstGeom>
          <a:solidFill>
            <a:srgbClr val="82D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10" name="TextBox 9">
            <a:extLst>
              <a:ext uri="{FF2B5EF4-FFF2-40B4-BE49-F238E27FC236}">
                <a16:creationId xmlns:a16="http://schemas.microsoft.com/office/drawing/2014/main" id="{4AEF9C29-BFCC-485D-B354-056C514FC0D9}"/>
              </a:ext>
            </a:extLst>
          </p:cNvPr>
          <p:cNvSpPr txBox="1"/>
          <p:nvPr/>
        </p:nvSpPr>
        <p:spPr>
          <a:xfrm rot="20466856">
            <a:off x="3711375" y="1776522"/>
            <a:ext cx="1897755" cy="301267"/>
          </a:xfrm>
          <a:prstGeom prst="rect">
            <a:avLst/>
          </a:prstGeom>
          <a:noFill/>
        </p:spPr>
        <p:txBody>
          <a:bodyPr wrap="none" rtlCol="0">
            <a:prstTxWarp prst="textCurveUp">
              <a:avLst/>
            </a:prstTxWarp>
            <a:spAutoFit/>
          </a:bodyPr>
          <a:lstStyle/>
          <a:p>
            <a:r>
              <a:rPr lang="en-US" sz="1600" dirty="0">
                <a:solidFill>
                  <a:schemeClr val="tx2">
                    <a:lumMod val="75000"/>
                    <a:lumOff val="25000"/>
                  </a:schemeClr>
                </a:solidFill>
              </a:rPr>
              <a:t>Influence without authority</a:t>
            </a:r>
          </a:p>
        </p:txBody>
      </p:sp>
    </p:spTree>
    <p:extLst>
      <p:ext uri="{BB962C8B-B14F-4D97-AF65-F5344CB8AC3E}">
        <p14:creationId xmlns:p14="http://schemas.microsoft.com/office/powerpoint/2010/main" val="1629667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751F52C-58C6-44C2-B897-04A8017DE59C}"/>
              </a:ext>
            </a:extLst>
          </p:cNvPr>
          <p:cNvGrpSpPr/>
          <p:nvPr/>
        </p:nvGrpSpPr>
        <p:grpSpPr>
          <a:xfrm>
            <a:off x="5338604" y="2678557"/>
            <a:ext cx="3067814" cy="3368477"/>
            <a:chOff x="4936756" y="2191420"/>
            <a:chExt cx="3519006" cy="3837430"/>
          </a:xfrm>
        </p:grpSpPr>
        <p:pic>
          <p:nvPicPr>
            <p:cNvPr id="39" name="Picture 38">
              <a:extLst>
                <a:ext uri="{FF2B5EF4-FFF2-40B4-BE49-F238E27FC236}">
                  <a16:creationId xmlns:a16="http://schemas.microsoft.com/office/drawing/2014/main" id="{DAC681D6-D460-4426-81AC-95BFF6988D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2539" b="11016"/>
            <a:stretch/>
          </p:blipFill>
          <p:spPr>
            <a:xfrm>
              <a:off x="4936756" y="2191420"/>
              <a:ext cx="3519006" cy="3837430"/>
            </a:xfrm>
            <a:prstGeom prst="rect">
              <a:avLst/>
            </a:prstGeom>
          </p:spPr>
        </p:pic>
        <p:sp>
          <p:nvSpPr>
            <p:cNvPr id="38" name="TextBox 37">
              <a:extLst>
                <a:ext uri="{FF2B5EF4-FFF2-40B4-BE49-F238E27FC236}">
                  <a16:creationId xmlns:a16="http://schemas.microsoft.com/office/drawing/2014/main" id="{44FAB16A-C6D5-44E0-A494-630AD62EF408}"/>
                </a:ext>
              </a:extLst>
            </p:cNvPr>
            <p:cNvSpPr txBox="1"/>
            <p:nvPr/>
          </p:nvSpPr>
          <p:spPr>
            <a:xfrm rot="1118368">
              <a:off x="7661354" y="2391994"/>
              <a:ext cx="520482" cy="525937"/>
            </a:xfrm>
            <a:prstGeom prst="rect">
              <a:avLst/>
            </a:prstGeom>
            <a:noFill/>
          </p:spPr>
          <p:txBody>
            <a:bodyPr wrap="square" rtlCol="0">
              <a:spAutoFit/>
            </a:bodyPr>
            <a:lstStyle/>
            <a:p>
              <a:r>
                <a:rPr lang="en-US" sz="2400" b="1" dirty="0">
                  <a:solidFill>
                    <a:schemeClr val="bg1"/>
                  </a:solidFill>
                  <a:latin typeface="MV Boli" panose="02000500030200090000" pitchFamily="2" charset="0"/>
                  <a:cs typeface="MV Boli" panose="02000500030200090000" pitchFamily="2" charset="0"/>
                </a:rPr>
                <a:t>6</a:t>
              </a:r>
            </a:p>
          </p:txBody>
        </p:sp>
      </p:grpSp>
      <p:sp>
        <p:nvSpPr>
          <p:cNvPr id="9" name="Rectangle 8">
            <a:extLst>
              <a:ext uri="{FF2B5EF4-FFF2-40B4-BE49-F238E27FC236}">
                <a16:creationId xmlns:a16="http://schemas.microsoft.com/office/drawing/2014/main" id="{71C5BE88-3381-46D7-9CBA-7D436710B0B0}"/>
              </a:ext>
            </a:extLst>
          </p:cNvPr>
          <p:cNvSpPr/>
          <p:nvPr/>
        </p:nvSpPr>
        <p:spPr>
          <a:xfrm>
            <a:off x="9240" y="1"/>
            <a:ext cx="4573995" cy="6858000"/>
          </a:xfrm>
          <a:prstGeom prst="rect">
            <a:avLst/>
          </a:prstGeom>
          <a:gradFill flip="none" rotWithShape="1">
            <a:gsLst>
              <a:gs pos="0">
                <a:srgbClr val="204E81">
                  <a:tint val="66000"/>
                  <a:satMod val="160000"/>
                </a:srgbClr>
              </a:gs>
              <a:gs pos="50000">
                <a:srgbClr val="204E81">
                  <a:tint val="44500"/>
                  <a:satMod val="160000"/>
                </a:srgbClr>
              </a:gs>
              <a:gs pos="100000">
                <a:srgbClr val="204E81">
                  <a:tint val="23500"/>
                  <a:satMod val="160000"/>
                </a:srgbClr>
              </a:gs>
            </a:gsLst>
            <a:lin ang="27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17861"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 name="Oval 17">
            <a:extLst>
              <a:ext uri="{FF2B5EF4-FFF2-40B4-BE49-F238E27FC236}">
                <a16:creationId xmlns:a16="http://schemas.microsoft.com/office/drawing/2014/main" id="{7CC880D9-9F39-4159-96A0-554661E0467C}"/>
              </a:ext>
            </a:extLst>
          </p:cNvPr>
          <p:cNvSpPr>
            <a:spLocks noChangeAspect="1"/>
          </p:cNvSpPr>
          <p:nvPr/>
        </p:nvSpPr>
        <p:spPr>
          <a:xfrm flipH="1">
            <a:off x="345686" y="3616990"/>
            <a:ext cx="539060" cy="540162"/>
          </a:xfrm>
          <a:prstGeom prst="ellipse">
            <a:avLst/>
          </a:prstGeom>
          <a:solidFill>
            <a:srgbClr val="33557A"/>
          </a:solidFill>
          <a:ln>
            <a:solidFill>
              <a:srgbClr val="84A6D6"/>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400" b="1" dirty="0">
                <a:solidFill>
                  <a:schemeClr val="bg1"/>
                </a:solidFill>
                <a:latin typeface="MV Boli" panose="02000500030200090000" pitchFamily="2" charset="0"/>
                <a:cs typeface="MV Boli" panose="02000500030200090000" pitchFamily="2" charset="0"/>
              </a:rPr>
              <a:t>3</a:t>
            </a:r>
          </a:p>
        </p:txBody>
      </p:sp>
      <p:sp>
        <p:nvSpPr>
          <p:cNvPr id="20" name="Oval 19">
            <a:extLst>
              <a:ext uri="{FF2B5EF4-FFF2-40B4-BE49-F238E27FC236}">
                <a16:creationId xmlns:a16="http://schemas.microsoft.com/office/drawing/2014/main" id="{6FE29734-82B2-4FBD-AD97-906605D99A15}"/>
              </a:ext>
            </a:extLst>
          </p:cNvPr>
          <p:cNvSpPr>
            <a:spLocks noChangeAspect="1"/>
          </p:cNvSpPr>
          <p:nvPr/>
        </p:nvSpPr>
        <p:spPr>
          <a:xfrm flipH="1">
            <a:off x="345686" y="5950320"/>
            <a:ext cx="539060" cy="540162"/>
          </a:xfrm>
          <a:prstGeom prst="ellipse">
            <a:avLst/>
          </a:prstGeom>
          <a:solidFill>
            <a:srgbClr val="33557A"/>
          </a:solidFill>
          <a:ln>
            <a:solidFill>
              <a:srgbClr val="84A6D6"/>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400" b="1" dirty="0">
                <a:solidFill>
                  <a:schemeClr val="bg1"/>
                </a:solidFill>
                <a:latin typeface="MV Boli" panose="02000500030200090000" pitchFamily="2" charset="0"/>
                <a:cs typeface="MV Boli" panose="02000500030200090000" pitchFamily="2" charset="0"/>
              </a:rPr>
              <a:t>5</a:t>
            </a:r>
          </a:p>
        </p:txBody>
      </p:sp>
      <p:sp>
        <p:nvSpPr>
          <p:cNvPr id="22" name="Oval 21">
            <a:extLst>
              <a:ext uri="{FF2B5EF4-FFF2-40B4-BE49-F238E27FC236}">
                <a16:creationId xmlns:a16="http://schemas.microsoft.com/office/drawing/2014/main" id="{A0B315AA-39A0-4B6C-B103-38F85C8CD8BA}"/>
              </a:ext>
            </a:extLst>
          </p:cNvPr>
          <p:cNvSpPr>
            <a:spLocks noChangeAspect="1"/>
          </p:cNvSpPr>
          <p:nvPr/>
        </p:nvSpPr>
        <p:spPr>
          <a:xfrm flipH="1">
            <a:off x="345686" y="4800638"/>
            <a:ext cx="539060" cy="540162"/>
          </a:xfrm>
          <a:prstGeom prst="ellipse">
            <a:avLst/>
          </a:prstGeom>
          <a:solidFill>
            <a:srgbClr val="33557A"/>
          </a:solidFill>
          <a:ln>
            <a:solidFill>
              <a:srgbClr val="84A6D6"/>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400" b="1" dirty="0">
                <a:solidFill>
                  <a:schemeClr val="bg1"/>
                </a:solidFill>
                <a:latin typeface="MV Boli" panose="02000500030200090000" pitchFamily="2" charset="0"/>
                <a:cs typeface="MV Boli" panose="02000500030200090000" pitchFamily="2" charset="0"/>
              </a:rPr>
              <a:t>4</a:t>
            </a:r>
          </a:p>
        </p:txBody>
      </p:sp>
      <p:sp>
        <p:nvSpPr>
          <p:cNvPr id="24" name="Oval 23">
            <a:extLst>
              <a:ext uri="{FF2B5EF4-FFF2-40B4-BE49-F238E27FC236}">
                <a16:creationId xmlns:a16="http://schemas.microsoft.com/office/drawing/2014/main" id="{1111C152-69DC-46B7-B93B-D909DE813F06}"/>
              </a:ext>
            </a:extLst>
          </p:cNvPr>
          <p:cNvSpPr>
            <a:spLocks noChangeAspect="1"/>
          </p:cNvSpPr>
          <p:nvPr/>
        </p:nvSpPr>
        <p:spPr>
          <a:xfrm flipH="1">
            <a:off x="345686" y="1308552"/>
            <a:ext cx="539060" cy="540162"/>
          </a:xfrm>
          <a:prstGeom prst="ellipse">
            <a:avLst/>
          </a:prstGeom>
          <a:solidFill>
            <a:srgbClr val="33557A"/>
          </a:solidFill>
          <a:ln>
            <a:solidFill>
              <a:srgbClr val="84A6D6"/>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400" b="1" dirty="0">
                <a:solidFill>
                  <a:schemeClr val="bg1"/>
                </a:solidFill>
                <a:latin typeface="MV Boli" panose="02000500030200090000" pitchFamily="2" charset="0"/>
                <a:cs typeface="MV Boli" panose="02000500030200090000" pitchFamily="2" charset="0"/>
              </a:rPr>
              <a:t>1</a:t>
            </a:r>
          </a:p>
        </p:txBody>
      </p:sp>
      <p:sp>
        <p:nvSpPr>
          <p:cNvPr id="25" name="Oval 24">
            <a:extLst>
              <a:ext uri="{FF2B5EF4-FFF2-40B4-BE49-F238E27FC236}">
                <a16:creationId xmlns:a16="http://schemas.microsoft.com/office/drawing/2014/main" id="{8BC4BACB-9080-482C-A8D8-C768BBE1E073}"/>
              </a:ext>
            </a:extLst>
          </p:cNvPr>
          <p:cNvSpPr>
            <a:spLocks noChangeAspect="1"/>
          </p:cNvSpPr>
          <p:nvPr/>
        </p:nvSpPr>
        <p:spPr>
          <a:xfrm flipH="1">
            <a:off x="345686" y="2433243"/>
            <a:ext cx="539060" cy="540162"/>
          </a:xfrm>
          <a:prstGeom prst="ellipse">
            <a:avLst/>
          </a:prstGeom>
          <a:solidFill>
            <a:srgbClr val="33557A"/>
          </a:solidFill>
          <a:ln>
            <a:solidFill>
              <a:srgbClr val="84A6D6"/>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400" b="1" dirty="0">
                <a:solidFill>
                  <a:schemeClr val="bg1"/>
                </a:solidFill>
                <a:latin typeface="MV Boli" panose="02000500030200090000" pitchFamily="2" charset="0"/>
                <a:cs typeface="MV Boli" panose="02000500030200090000" pitchFamily="2" charset="0"/>
              </a:rPr>
              <a:t>2</a:t>
            </a:r>
          </a:p>
        </p:txBody>
      </p:sp>
      <p:sp>
        <p:nvSpPr>
          <p:cNvPr id="27" name="TextBox 26">
            <a:extLst>
              <a:ext uri="{FF2B5EF4-FFF2-40B4-BE49-F238E27FC236}">
                <a16:creationId xmlns:a16="http://schemas.microsoft.com/office/drawing/2014/main" id="{DB11DE52-9858-40AB-BA59-D3FF2D23202D}"/>
              </a:ext>
            </a:extLst>
          </p:cNvPr>
          <p:cNvSpPr txBox="1"/>
          <p:nvPr/>
        </p:nvSpPr>
        <p:spPr>
          <a:xfrm>
            <a:off x="481436" y="253343"/>
            <a:ext cx="8045450" cy="646331"/>
          </a:xfrm>
          <a:prstGeom prst="rect">
            <a:avLst/>
          </a:prstGeom>
          <a:noFill/>
        </p:spPr>
        <p:txBody>
          <a:bodyPr wrap="square" rtlCol="0">
            <a:spAutoFit/>
          </a:bodyPr>
          <a:lstStyle/>
          <a:p>
            <a:pPr algn="ctr"/>
            <a:r>
              <a:rPr lang="en-US" sz="3600" b="1" dirty="0">
                <a:solidFill>
                  <a:schemeClr val="tx2"/>
                </a:solidFill>
              </a:rPr>
              <a:t>INFLUENCE WITH</a:t>
            </a:r>
            <a:r>
              <a:rPr lang="en-US" b="1" dirty="0">
                <a:solidFill>
                  <a:schemeClr val="tx2"/>
                </a:solidFill>
              </a:rPr>
              <a:t>  </a:t>
            </a:r>
            <a:r>
              <a:rPr lang="en-US" sz="3600" b="1" dirty="0">
                <a:solidFill>
                  <a:schemeClr val="tx2"/>
                </a:solidFill>
              </a:rPr>
              <a:t>OUT AUTHORITY</a:t>
            </a:r>
          </a:p>
        </p:txBody>
      </p:sp>
      <p:sp>
        <p:nvSpPr>
          <p:cNvPr id="32" name="TextBox 31">
            <a:extLst>
              <a:ext uri="{FF2B5EF4-FFF2-40B4-BE49-F238E27FC236}">
                <a16:creationId xmlns:a16="http://schemas.microsoft.com/office/drawing/2014/main" id="{F6973AAF-BAC6-4864-A647-2677B74FCCDF}"/>
              </a:ext>
            </a:extLst>
          </p:cNvPr>
          <p:cNvSpPr txBox="1"/>
          <p:nvPr/>
        </p:nvSpPr>
        <p:spPr>
          <a:xfrm>
            <a:off x="1061670" y="1104278"/>
            <a:ext cx="2455873" cy="830997"/>
          </a:xfrm>
          <a:prstGeom prst="rect">
            <a:avLst/>
          </a:prstGeom>
          <a:noFill/>
        </p:spPr>
        <p:txBody>
          <a:bodyPr wrap="square" rtlCol="0">
            <a:spAutoFit/>
          </a:bodyPr>
          <a:lstStyle/>
          <a:p>
            <a:r>
              <a:rPr lang="en-US" sz="2400" dirty="0">
                <a:solidFill>
                  <a:schemeClr val="tx2"/>
                </a:solidFill>
                <a:latin typeface="Comic Sans MS" panose="030F0702030302020204" pitchFamily="66" charset="0"/>
              </a:rPr>
              <a:t>Assume all are potential allies</a:t>
            </a:r>
          </a:p>
        </p:txBody>
      </p:sp>
      <p:sp>
        <p:nvSpPr>
          <p:cNvPr id="33" name="TextBox 32">
            <a:extLst>
              <a:ext uri="{FF2B5EF4-FFF2-40B4-BE49-F238E27FC236}">
                <a16:creationId xmlns:a16="http://schemas.microsoft.com/office/drawing/2014/main" id="{092C55C9-40BC-4622-8A86-AB8665E6458D}"/>
              </a:ext>
            </a:extLst>
          </p:cNvPr>
          <p:cNvSpPr txBox="1"/>
          <p:nvPr/>
        </p:nvSpPr>
        <p:spPr>
          <a:xfrm>
            <a:off x="1061669" y="2103260"/>
            <a:ext cx="2960020" cy="1200329"/>
          </a:xfrm>
          <a:prstGeom prst="rect">
            <a:avLst/>
          </a:prstGeom>
          <a:noFill/>
        </p:spPr>
        <p:txBody>
          <a:bodyPr wrap="square" rtlCol="0">
            <a:spAutoFit/>
          </a:bodyPr>
          <a:lstStyle/>
          <a:p>
            <a:r>
              <a:rPr lang="en-US" sz="2400" dirty="0">
                <a:solidFill>
                  <a:schemeClr val="tx2"/>
                </a:solidFill>
                <a:latin typeface="Comic Sans MS" panose="030F0702030302020204" pitchFamily="66" charset="0"/>
              </a:rPr>
              <a:t>Get crystal clear on your priorities and goals</a:t>
            </a:r>
          </a:p>
        </p:txBody>
      </p:sp>
      <p:sp>
        <p:nvSpPr>
          <p:cNvPr id="34" name="TextBox 33">
            <a:extLst>
              <a:ext uri="{FF2B5EF4-FFF2-40B4-BE49-F238E27FC236}">
                <a16:creationId xmlns:a16="http://schemas.microsoft.com/office/drawing/2014/main" id="{5F0F1E2C-56CE-47BA-8FB9-E839858D91F1}"/>
              </a:ext>
            </a:extLst>
          </p:cNvPr>
          <p:cNvSpPr txBox="1"/>
          <p:nvPr/>
        </p:nvSpPr>
        <p:spPr>
          <a:xfrm>
            <a:off x="1061670" y="3471574"/>
            <a:ext cx="3162425" cy="830997"/>
          </a:xfrm>
          <a:prstGeom prst="rect">
            <a:avLst/>
          </a:prstGeom>
          <a:noFill/>
        </p:spPr>
        <p:txBody>
          <a:bodyPr wrap="square" rtlCol="0">
            <a:spAutoFit/>
          </a:bodyPr>
          <a:lstStyle/>
          <a:p>
            <a:r>
              <a:rPr lang="en-US" sz="2400" dirty="0">
                <a:solidFill>
                  <a:schemeClr val="tx2"/>
                </a:solidFill>
                <a:latin typeface="Comic Sans MS" panose="030F0702030302020204" pitchFamily="66" charset="0"/>
              </a:rPr>
              <a:t>Diagnose the world of the other person</a:t>
            </a:r>
          </a:p>
        </p:txBody>
      </p:sp>
      <p:sp>
        <p:nvSpPr>
          <p:cNvPr id="35" name="TextBox 34">
            <a:extLst>
              <a:ext uri="{FF2B5EF4-FFF2-40B4-BE49-F238E27FC236}">
                <a16:creationId xmlns:a16="http://schemas.microsoft.com/office/drawing/2014/main" id="{F5042C9A-6AB1-4802-9CD6-37EA5958FE88}"/>
              </a:ext>
            </a:extLst>
          </p:cNvPr>
          <p:cNvSpPr txBox="1"/>
          <p:nvPr/>
        </p:nvSpPr>
        <p:spPr>
          <a:xfrm>
            <a:off x="1061670" y="4470556"/>
            <a:ext cx="3256266" cy="1200329"/>
          </a:xfrm>
          <a:prstGeom prst="rect">
            <a:avLst/>
          </a:prstGeom>
          <a:noFill/>
        </p:spPr>
        <p:txBody>
          <a:bodyPr wrap="square" rtlCol="0">
            <a:spAutoFit/>
          </a:bodyPr>
          <a:lstStyle/>
          <a:p>
            <a:r>
              <a:rPr lang="en-US" sz="2400" dirty="0">
                <a:solidFill>
                  <a:schemeClr val="tx2"/>
                </a:solidFill>
                <a:latin typeface="Comic Sans MS" panose="030F0702030302020204" pitchFamily="66" charset="0"/>
              </a:rPr>
              <a:t>Identify relevant currencies, both yours and theirs</a:t>
            </a:r>
          </a:p>
        </p:txBody>
      </p:sp>
      <p:sp>
        <p:nvSpPr>
          <p:cNvPr id="36" name="TextBox 35">
            <a:extLst>
              <a:ext uri="{FF2B5EF4-FFF2-40B4-BE49-F238E27FC236}">
                <a16:creationId xmlns:a16="http://schemas.microsoft.com/office/drawing/2014/main" id="{C83C9CE5-B11A-43E7-9CCB-A814BE7A4B51}"/>
              </a:ext>
            </a:extLst>
          </p:cNvPr>
          <p:cNvSpPr txBox="1"/>
          <p:nvPr/>
        </p:nvSpPr>
        <p:spPr>
          <a:xfrm>
            <a:off x="1061670" y="5838868"/>
            <a:ext cx="3256267" cy="830997"/>
          </a:xfrm>
          <a:prstGeom prst="rect">
            <a:avLst/>
          </a:prstGeom>
          <a:noFill/>
        </p:spPr>
        <p:txBody>
          <a:bodyPr wrap="square" rtlCol="0">
            <a:spAutoFit/>
          </a:bodyPr>
          <a:lstStyle/>
          <a:p>
            <a:r>
              <a:rPr lang="en-US" sz="2400" dirty="0">
                <a:solidFill>
                  <a:schemeClr val="tx2"/>
                </a:solidFill>
                <a:latin typeface="Comic Sans MS" panose="030F0702030302020204" pitchFamily="66" charset="0"/>
              </a:rPr>
              <a:t>Cultivate and grow your relationships</a:t>
            </a:r>
          </a:p>
        </p:txBody>
      </p:sp>
      <p:sp>
        <p:nvSpPr>
          <p:cNvPr id="37" name="TextBox 36">
            <a:extLst>
              <a:ext uri="{FF2B5EF4-FFF2-40B4-BE49-F238E27FC236}">
                <a16:creationId xmlns:a16="http://schemas.microsoft.com/office/drawing/2014/main" id="{9A0E534C-B40A-4999-BB1B-E3239881B47C}"/>
              </a:ext>
            </a:extLst>
          </p:cNvPr>
          <p:cNvSpPr txBox="1"/>
          <p:nvPr/>
        </p:nvSpPr>
        <p:spPr>
          <a:xfrm rot="19416907">
            <a:off x="5425035" y="3309757"/>
            <a:ext cx="2434092" cy="2299269"/>
          </a:xfrm>
          <a:prstGeom prst="rect">
            <a:avLst/>
          </a:prstGeom>
          <a:noFill/>
        </p:spPr>
        <p:txBody>
          <a:bodyPr wrap="square" rtlCol="0">
            <a:prstTxWarp prst="textArchUp">
              <a:avLst>
                <a:gd name="adj" fmla="val 10185312"/>
              </a:avLst>
            </a:prstTxWarp>
            <a:spAutoFit/>
          </a:bodyPr>
          <a:lstStyle/>
          <a:p>
            <a:pPr algn="ctr">
              <a:lnSpc>
                <a:spcPct val="70000"/>
              </a:lnSpc>
            </a:pPr>
            <a:r>
              <a:rPr lang="en-US" sz="2800" b="1" dirty="0">
                <a:solidFill>
                  <a:schemeClr val="tx2"/>
                </a:solidFill>
                <a:latin typeface="MV Boli" panose="02000500030200090000" pitchFamily="2" charset="0"/>
                <a:cs typeface="MV Boli" panose="02000500030200090000" pitchFamily="2" charset="0"/>
              </a:rPr>
              <a:t>INFLUENCE</a:t>
            </a:r>
          </a:p>
          <a:p>
            <a:pPr algn="ctr">
              <a:lnSpc>
                <a:spcPct val="70000"/>
              </a:lnSpc>
            </a:pPr>
            <a:r>
              <a:rPr lang="en-US" dirty="0">
                <a:solidFill>
                  <a:schemeClr val="tx2"/>
                </a:solidFill>
              </a:rPr>
              <a:t>through</a:t>
            </a:r>
          </a:p>
        </p:txBody>
      </p:sp>
      <p:grpSp>
        <p:nvGrpSpPr>
          <p:cNvPr id="8" name="Group 7">
            <a:extLst>
              <a:ext uri="{FF2B5EF4-FFF2-40B4-BE49-F238E27FC236}">
                <a16:creationId xmlns:a16="http://schemas.microsoft.com/office/drawing/2014/main" id="{7A822415-B0FC-4A8D-A3DD-C31E57733395}"/>
              </a:ext>
            </a:extLst>
          </p:cNvPr>
          <p:cNvGrpSpPr/>
          <p:nvPr/>
        </p:nvGrpSpPr>
        <p:grpSpPr>
          <a:xfrm>
            <a:off x="5446687" y="1087764"/>
            <a:ext cx="2851651" cy="1479665"/>
            <a:chOff x="152052" y="1513522"/>
            <a:chExt cx="2851651" cy="1479665"/>
          </a:xfrm>
        </p:grpSpPr>
        <p:pic>
          <p:nvPicPr>
            <p:cNvPr id="3" name="Picture 2">
              <a:extLst>
                <a:ext uri="{FF2B5EF4-FFF2-40B4-BE49-F238E27FC236}">
                  <a16:creationId xmlns:a16="http://schemas.microsoft.com/office/drawing/2014/main" id="{FE6BFE9D-C38B-4D67-8599-36B8B4C2A7E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t="22222" b="24723"/>
            <a:stretch/>
          </p:blipFill>
          <p:spPr>
            <a:xfrm>
              <a:off x="214731" y="1513522"/>
              <a:ext cx="2788972" cy="1479665"/>
            </a:xfrm>
            <a:prstGeom prst="rect">
              <a:avLst/>
            </a:prstGeom>
          </p:spPr>
        </p:pic>
        <p:sp>
          <p:nvSpPr>
            <p:cNvPr id="7" name="Rectangle 6">
              <a:extLst>
                <a:ext uri="{FF2B5EF4-FFF2-40B4-BE49-F238E27FC236}">
                  <a16:creationId xmlns:a16="http://schemas.microsoft.com/office/drawing/2014/main" id="{28325A75-BDCF-4BA7-B18A-EE7FE6E1ABB0}"/>
                </a:ext>
              </a:extLst>
            </p:cNvPr>
            <p:cNvSpPr/>
            <p:nvPr/>
          </p:nvSpPr>
          <p:spPr>
            <a:xfrm rot="20803356">
              <a:off x="152052" y="1548580"/>
              <a:ext cx="2055371" cy="683264"/>
            </a:xfrm>
            <a:prstGeom prst="rect">
              <a:avLst/>
            </a:prstGeom>
          </p:spPr>
          <p:txBody>
            <a:bodyPr wrap="none">
              <a:spAutoFit/>
            </a:bodyPr>
            <a:lstStyle/>
            <a:p>
              <a:pPr lvl="0">
                <a:lnSpc>
                  <a:spcPct val="80000"/>
                </a:lnSpc>
              </a:pPr>
              <a:r>
                <a:rPr lang="en-US" sz="2400" dirty="0">
                  <a:solidFill>
                    <a:srgbClr val="002960"/>
                  </a:solidFill>
                  <a:latin typeface="Arial Narrow" panose="020B0606020202030204" pitchFamily="34" charset="0"/>
                </a:rPr>
                <a:t>Cohen-Bradford </a:t>
              </a:r>
            </a:p>
            <a:p>
              <a:pPr lvl="0">
                <a:lnSpc>
                  <a:spcPct val="80000"/>
                </a:lnSpc>
              </a:pPr>
              <a:r>
                <a:rPr lang="en-US" sz="2400" dirty="0">
                  <a:latin typeface="Arial Narrow" panose="020B0606020202030204" pitchFamily="34" charset="0"/>
                </a:rPr>
                <a:t>Model</a:t>
              </a:r>
            </a:p>
          </p:txBody>
        </p:sp>
      </p:grpSp>
      <p:sp>
        <p:nvSpPr>
          <p:cNvPr id="10" name="TextBox 9">
            <a:extLst>
              <a:ext uri="{FF2B5EF4-FFF2-40B4-BE49-F238E27FC236}">
                <a16:creationId xmlns:a16="http://schemas.microsoft.com/office/drawing/2014/main" id="{1556700F-27B3-4844-919D-DD02474F8B92}"/>
              </a:ext>
            </a:extLst>
          </p:cNvPr>
          <p:cNvSpPr txBox="1"/>
          <p:nvPr/>
        </p:nvSpPr>
        <p:spPr>
          <a:xfrm>
            <a:off x="5530868" y="6162931"/>
            <a:ext cx="3499549" cy="646331"/>
          </a:xfrm>
          <a:prstGeom prst="rect">
            <a:avLst/>
          </a:prstGeom>
          <a:noFill/>
        </p:spPr>
        <p:txBody>
          <a:bodyPr wrap="square" rtlCol="0">
            <a:spAutoFit/>
          </a:bodyPr>
          <a:lstStyle/>
          <a:p>
            <a:pPr algn="r"/>
            <a:r>
              <a:rPr lang="en-US" dirty="0">
                <a:solidFill>
                  <a:schemeClr val="tx2"/>
                </a:solidFill>
                <a:latin typeface="MV Boli" panose="02000500030200090000" pitchFamily="2" charset="0"/>
                <a:cs typeface="MV Boli" panose="02000500030200090000" pitchFamily="2" charset="0"/>
              </a:rPr>
              <a:t>Let’s look at some examples that </a:t>
            </a:r>
            <a:r>
              <a:rPr lang="en-US" b="1" dirty="0">
                <a:solidFill>
                  <a:schemeClr val="tx2"/>
                </a:solidFill>
                <a:latin typeface="MV Boli" panose="02000500030200090000" pitchFamily="2" charset="0"/>
                <a:cs typeface="MV Boli" panose="02000500030200090000" pitchFamily="2" charset="0"/>
              </a:rPr>
              <a:t>Model the Way…</a:t>
            </a:r>
          </a:p>
        </p:txBody>
      </p:sp>
    </p:spTree>
    <p:extLst>
      <p:ext uri="{BB962C8B-B14F-4D97-AF65-F5344CB8AC3E}">
        <p14:creationId xmlns:p14="http://schemas.microsoft.com/office/powerpoint/2010/main" val="3424161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90458"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6" name="Picture 5">
            <a:extLst>
              <a:ext uri="{FF2B5EF4-FFF2-40B4-BE49-F238E27FC236}">
                <a16:creationId xmlns:a16="http://schemas.microsoft.com/office/drawing/2014/main" id="{9B28B4EB-070C-4646-A3B9-F10C5504407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9240" y="1282700"/>
            <a:ext cx="9144001" cy="4127501"/>
          </a:xfrm>
          <a:prstGeom prst="rect">
            <a:avLst/>
          </a:prstGeom>
        </p:spPr>
      </p:pic>
      <p:sp>
        <p:nvSpPr>
          <p:cNvPr id="7" name="TextBox 6">
            <a:extLst>
              <a:ext uri="{FF2B5EF4-FFF2-40B4-BE49-F238E27FC236}">
                <a16:creationId xmlns:a16="http://schemas.microsoft.com/office/drawing/2014/main" id="{61C282F8-96A1-463D-9C64-F0FC04374C46}"/>
              </a:ext>
            </a:extLst>
          </p:cNvPr>
          <p:cNvSpPr txBox="1"/>
          <p:nvPr/>
        </p:nvSpPr>
        <p:spPr>
          <a:xfrm>
            <a:off x="3924320" y="1346201"/>
            <a:ext cx="4200221" cy="1384995"/>
          </a:xfrm>
          <a:prstGeom prst="rect">
            <a:avLst/>
          </a:prstGeom>
          <a:noFill/>
        </p:spPr>
        <p:txBody>
          <a:bodyPr wrap="square" rtlCol="0">
            <a:spAutoFit/>
          </a:bodyPr>
          <a:lstStyle/>
          <a:p>
            <a:r>
              <a:rPr lang="en-US" sz="2800" b="1" dirty="0">
                <a:solidFill>
                  <a:schemeClr val="bg1"/>
                </a:solidFill>
              </a:rPr>
              <a:t>“The highest calling of leadership is to unlock the </a:t>
            </a:r>
            <a:r>
              <a:rPr lang="en-US" sz="2800" b="1" dirty="0">
                <a:solidFill>
                  <a:srgbClr val="30BA63"/>
                </a:solidFill>
              </a:rPr>
              <a:t>potential of others</a:t>
            </a:r>
            <a:r>
              <a:rPr lang="en-US" sz="2800" b="1" dirty="0">
                <a:solidFill>
                  <a:schemeClr val="bg1"/>
                </a:solidFill>
              </a:rPr>
              <a:t>”</a:t>
            </a:r>
          </a:p>
        </p:txBody>
      </p:sp>
      <p:sp>
        <p:nvSpPr>
          <p:cNvPr id="9" name="TextBox 8">
            <a:extLst>
              <a:ext uri="{FF2B5EF4-FFF2-40B4-BE49-F238E27FC236}">
                <a16:creationId xmlns:a16="http://schemas.microsoft.com/office/drawing/2014/main" id="{1FDC2EBA-D152-41FF-8790-32387BC3F9BC}"/>
              </a:ext>
            </a:extLst>
          </p:cNvPr>
          <p:cNvSpPr txBox="1"/>
          <p:nvPr/>
        </p:nvSpPr>
        <p:spPr>
          <a:xfrm>
            <a:off x="5088494" y="43569"/>
            <a:ext cx="3353547" cy="954107"/>
          </a:xfrm>
          <a:prstGeom prst="rect">
            <a:avLst/>
          </a:prstGeom>
          <a:noFill/>
        </p:spPr>
        <p:txBody>
          <a:bodyPr wrap="none" rtlCol="0">
            <a:spAutoFit/>
          </a:bodyPr>
          <a:lstStyle/>
          <a:p>
            <a:r>
              <a:rPr lang="en-US" sz="3200" b="1" dirty="0">
                <a:solidFill>
                  <a:srgbClr val="30BA63"/>
                </a:solidFill>
              </a:rPr>
              <a:t>CARLY FIORINA</a:t>
            </a:r>
          </a:p>
          <a:p>
            <a:r>
              <a:rPr lang="en-US" sz="2400" i="1" dirty="0">
                <a:solidFill>
                  <a:srgbClr val="30BA63"/>
                </a:solidFill>
              </a:rPr>
              <a:t>Former CEO of HP</a:t>
            </a:r>
          </a:p>
        </p:txBody>
      </p:sp>
      <p:sp>
        <p:nvSpPr>
          <p:cNvPr id="10" name="TextBox 9">
            <a:extLst>
              <a:ext uri="{FF2B5EF4-FFF2-40B4-BE49-F238E27FC236}">
                <a16:creationId xmlns:a16="http://schemas.microsoft.com/office/drawing/2014/main" id="{BD507E9C-C785-4A7C-9B34-FF2AD2BD0195}"/>
              </a:ext>
            </a:extLst>
          </p:cNvPr>
          <p:cNvSpPr txBox="1"/>
          <p:nvPr/>
        </p:nvSpPr>
        <p:spPr>
          <a:xfrm>
            <a:off x="778322" y="106238"/>
            <a:ext cx="2532919" cy="830997"/>
          </a:xfrm>
          <a:prstGeom prst="rect">
            <a:avLst/>
          </a:prstGeom>
          <a:noFill/>
        </p:spPr>
        <p:txBody>
          <a:bodyPr wrap="square" rtlCol="0">
            <a:spAutoFit/>
          </a:bodyPr>
          <a:lstStyle/>
          <a:p>
            <a:r>
              <a:rPr lang="en-US" sz="2400" dirty="0"/>
              <a:t>Assume all are potential allies</a:t>
            </a:r>
          </a:p>
        </p:txBody>
      </p:sp>
      <p:sp>
        <p:nvSpPr>
          <p:cNvPr id="11" name="TextBox 10">
            <a:extLst>
              <a:ext uri="{FF2B5EF4-FFF2-40B4-BE49-F238E27FC236}">
                <a16:creationId xmlns:a16="http://schemas.microsoft.com/office/drawing/2014/main" id="{78DF69F5-5920-4C9C-A827-9BA13733D49C}"/>
              </a:ext>
            </a:extLst>
          </p:cNvPr>
          <p:cNvSpPr txBox="1"/>
          <p:nvPr/>
        </p:nvSpPr>
        <p:spPr>
          <a:xfrm>
            <a:off x="301340" y="166679"/>
            <a:ext cx="391454" cy="707886"/>
          </a:xfrm>
          <a:prstGeom prst="rect">
            <a:avLst/>
          </a:prstGeom>
          <a:noFill/>
        </p:spPr>
        <p:txBody>
          <a:bodyPr wrap="none" rtlCol="0">
            <a:spAutoFit/>
          </a:bodyPr>
          <a:lstStyle/>
          <a:p>
            <a:r>
              <a:rPr lang="en-US" sz="4000" b="1" dirty="0">
                <a:solidFill>
                  <a:srgbClr val="30BA63"/>
                </a:solidFill>
                <a:latin typeface="MV Boli" panose="02000500030200090000" pitchFamily="2" charset="0"/>
                <a:cs typeface="MV Boli" panose="02000500030200090000" pitchFamily="2" charset="0"/>
              </a:rPr>
              <a:t>1</a:t>
            </a:r>
          </a:p>
        </p:txBody>
      </p:sp>
      <p:sp>
        <p:nvSpPr>
          <p:cNvPr id="12" name="Rectangle 11">
            <a:extLst>
              <a:ext uri="{FF2B5EF4-FFF2-40B4-BE49-F238E27FC236}">
                <a16:creationId xmlns:a16="http://schemas.microsoft.com/office/drawing/2014/main" id="{5E11B7AF-5ED2-464B-A6DF-36553F69D8FF}"/>
              </a:ext>
            </a:extLst>
          </p:cNvPr>
          <p:cNvSpPr/>
          <p:nvPr/>
        </p:nvSpPr>
        <p:spPr>
          <a:xfrm>
            <a:off x="9240" y="5359402"/>
            <a:ext cx="9144000" cy="1498599"/>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C986BBA-4D7D-4550-A441-CFBEE013464D}"/>
              </a:ext>
            </a:extLst>
          </p:cNvPr>
          <p:cNvSpPr txBox="1"/>
          <p:nvPr/>
        </p:nvSpPr>
        <p:spPr>
          <a:xfrm>
            <a:off x="4365340" y="5482851"/>
            <a:ext cx="4776420" cy="120032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BE ALIGNED</a:t>
            </a:r>
            <a:r>
              <a:rPr lang="en-US" sz="2400" dirty="0">
                <a:solidFill>
                  <a:schemeClr val="bg1"/>
                </a:solidFill>
                <a:effectLst>
                  <a:outerShdw blurRad="38100" dist="38100" dir="2700000" algn="tl">
                    <a:srgbClr val="000000">
                      <a:alpha val="43137"/>
                    </a:srgbClr>
                  </a:outerShdw>
                </a:effectLst>
              </a:rPr>
              <a:t>. Say to yourself that “anyone at anytime can help me meet our objectives.”</a:t>
            </a:r>
            <a:endParaRPr lang="en-US" sz="2400" b="1" dirty="0">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774B56D7-41E3-4587-9EC9-A79A83A761BD}"/>
              </a:ext>
            </a:extLst>
          </p:cNvPr>
          <p:cNvSpPr txBox="1"/>
          <p:nvPr/>
        </p:nvSpPr>
        <p:spPr>
          <a:xfrm>
            <a:off x="34640" y="5461170"/>
            <a:ext cx="4000500" cy="1323439"/>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Named to Time 100 </a:t>
            </a:r>
          </a:p>
          <a:p>
            <a:r>
              <a:rPr lang="en-US" sz="20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“most influential people.”</a:t>
            </a:r>
          </a:p>
          <a:p>
            <a:r>
              <a:rPr lang="en-US" sz="20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At one time was a receptionist at a real estate brokerage</a:t>
            </a:r>
          </a:p>
        </p:txBody>
      </p:sp>
    </p:spTree>
    <p:extLst>
      <p:ext uri="{BB962C8B-B14F-4D97-AF65-F5344CB8AC3E}">
        <p14:creationId xmlns:p14="http://schemas.microsoft.com/office/powerpoint/2010/main" val="4169372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A4A177-1E04-48D9-BF36-97D4B8CACF4F}"/>
              </a:ext>
            </a:extLst>
          </p:cNvPr>
          <p:cNvSpPr/>
          <p:nvPr/>
        </p:nvSpPr>
        <p:spPr>
          <a:xfrm>
            <a:off x="9244" y="5359402"/>
            <a:ext cx="9144000" cy="1498599"/>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66933"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BBE87287-40AC-4E64-B64D-3F51C832D6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44" y="1035283"/>
            <a:ext cx="9144000" cy="4324118"/>
          </a:xfrm>
          <a:prstGeom prst="rect">
            <a:avLst/>
          </a:prstGeom>
        </p:spPr>
      </p:pic>
      <p:sp>
        <p:nvSpPr>
          <p:cNvPr id="5" name="TextBox 4">
            <a:extLst>
              <a:ext uri="{FF2B5EF4-FFF2-40B4-BE49-F238E27FC236}">
                <a16:creationId xmlns:a16="http://schemas.microsoft.com/office/drawing/2014/main" id="{B528BEB4-63A5-4211-81ED-7F2360445E67}"/>
              </a:ext>
            </a:extLst>
          </p:cNvPr>
          <p:cNvSpPr txBox="1"/>
          <p:nvPr/>
        </p:nvSpPr>
        <p:spPr>
          <a:xfrm>
            <a:off x="4962244" y="63501"/>
            <a:ext cx="4052520" cy="954107"/>
          </a:xfrm>
          <a:prstGeom prst="rect">
            <a:avLst/>
          </a:prstGeom>
          <a:noFill/>
        </p:spPr>
        <p:txBody>
          <a:bodyPr wrap="none" rtlCol="0">
            <a:spAutoFit/>
          </a:bodyPr>
          <a:lstStyle/>
          <a:p>
            <a:r>
              <a:rPr lang="en-US" sz="3200" b="1" dirty="0">
                <a:solidFill>
                  <a:srgbClr val="30BA63"/>
                </a:solidFill>
              </a:rPr>
              <a:t>HOWARD SCHULTZ</a:t>
            </a:r>
          </a:p>
          <a:p>
            <a:r>
              <a:rPr lang="en-US" sz="2400" i="1" dirty="0">
                <a:solidFill>
                  <a:srgbClr val="30BA63"/>
                </a:solidFill>
              </a:rPr>
              <a:t>Starbucks founder</a:t>
            </a:r>
          </a:p>
        </p:txBody>
      </p:sp>
      <p:sp>
        <p:nvSpPr>
          <p:cNvPr id="6" name="TextBox 5">
            <a:extLst>
              <a:ext uri="{FF2B5EF4-FFF2-40B4-BE49-F238E27FC236}">
                <a16:creationId xmlns:a16="http://schemas.microsoft.com/office/drawing/2014/main" id="{FC763D3C-AAB5-4653-8A20-C499B7C710DB}"/>
              </a:ext>
            </a:extLst>
          </p:cNvPr>
          <p:cNvSpPr txBox="1"/>
          <p:nvPr/>
        </p:nvSpPr>
        <p:spPr>
          <a:xfrm>
            <a:off x="4365345" y="5482851"/>
            <a:ext cx="4514945" cy="120032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You will get turned down too</a:t>
            </a:r>
            <a:r>
              <a:rPr lang="en-US" sz="2400" dirty="0">
                <a:solidFill>
                  <a:schemeClr val="bg1"/>
                </a:solidFill>
                <a:effectLst>
                  <a:outerShdw blurRad="38100" dist="38100" dir="2700000" algn="tl">
                    <a:srgbClr val="000000">
                      <a:alpha val="43137"/>
                    </a:srgbClr>
                  </a:outerShdw>
                </a:effectLst>
              </a:rPr>
              <a:t>. Be clear on your goals and others will follow and join in.</a:t>
            </a:r>
            <a:endParaRPr lang="en-US" sz="24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F1867DE6-2D24-456C-9C12-1CEE41689765}"/>
              </a:ext>
            </a:extLst>
          </p:cNvPr>
          <p:cNvSpPr txBox="1"/>
          <p:nvPr/>
        </p:nvSpPr>
        <p:spPr>
          <a:xfrm>
            <a:off x="161644" y="5626270"/>
            <a:ext cx="3606800" cy="1015663"/>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Schultz was turned down 242 times for a bank loan to start his company</a:t>
            </a:r>
          </a:p>
        </p:txBody>
      </p:sp>
      <p:sp>
        <p:nvSpPr>
          <p:cNvPr id="9" name="TextBox 8">
            <a:extLst>
              <a:ext uri="{FF2B5EF4-FFF2-40B4-BE49-F238E27FC236}">
                <a16:creationId xmlns:a16="http://schemas.microsoft.com/office/drawing/2014/main" id="{18A83DCB-BDC2-4205-97C4-C2B594A26822}"/>
              </a:ext>
            </a:extLst>
          </p:cNvPr>
          <p:cNvSpPr txBox="1"/>
          <p:nvPr/>
        </p:nvSpPr>
        <p:spPr>
          <a:xfrm>
            <a:off x="778326" y="106238"/>
            <a:ext cx="3587019" cy="830997"/>
          </a:xfrm>
          <a:prstGeom prst="rect">
            <a:avLst/>
          </a:prstGeom>
          <a:noFill/>
        </p:spPr>
        <p:txBody>
          <a:bodyPr wrap="square" rtlCol="0">
            <a:spAutoFit/>
          </a:bodyPr>
          <a:lstStyle/>
          <a:p>
            <a:r>
              <a:rPr lang="en-US" sz="2400" dirty="0"/>
              <a:t>Get crystal clear on your priorities and goals</a:t>
            </a:r>
          </a:p>
        </p:txBody>
      </p:sp>
      <p:sp>
        <p:nvSpPr>
          <p:cNvPr id="10" name="TextBox 9">
            <a:extLst>
              <a:ext uri="{FF2B5EF4-FFF2-40B4-BE49-F238E27FC236}">
                <a16:creationId xmlns:a16="http://schemas.microsoft.com/office/drawing/2014/main" id="{B0EA3E41-2F99-45DF-B2BC-432C6E5E5F93}"/>
              </a:ext>
            </a:extLst>
          </p:cNvPr>
          <p:cNvSpPr txBox="1"/>
          <p:nvPr/>
        </p:nvSpPr>
        <p:spPr>
          <a:xfrm>
            <a:off x="301345" y="166679"/>
            <a:ext cx="527709" cy="707886"/>
          </a:xfrm>
          <a:prstGeom prst="rect">
            <a:avLst/>
          </a:prstGeom>
          <a:noFill/>
        </p:spPr>
        <p:txBody>
          <a:bodyPr wrap="none" rtlCol="0">
            <a:spAutoFit/>
          </a:bodyPr>
          <a:lstStyle/>
          <a:p>
            <a:r>
              <a:rPr lang="en-US" sz="4000" b="1" dirty="0">
                <a:solidFill>
                  <a:srgbClr val="30BA63"/>
                </a:solidFill>
                <a:latin typeface="MV Boli" panose="02000500030200090000" pitchFamily="2" charset="0"/>
                <a:cs typeface="MV Boli" panose="02000500030200090000" pitchFamily="2" charset="0"/>
              </a:rPr>
              <a:t>2</a:t>
            </a:r>
          </a:p>
        </p:txBody>
      </p:sp>
    </p:spTree>
    <p:extLst>
      <p:ext uri="{BB962C8B-B14F-4D97-AF65-F5344CB8AC3E}">
        <p14:creationId xmlns:p14="http://schemas.microsoft.com/office/powerpoint/2010/main" val="2866427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73076"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4950E158-75FB-47DF-8634-22D244048F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166" r="6619" b="4134"/>
          <a:stretch/>
        </p:blipFill>
        <p:spPr>
          <a:xfrm>
            <a:off x="9244" y="0"/>
            <a:ext cx="5918164" cy="6858000"/>
          </a:xfrm>
          <a:prstGeom prst="rect">
            <a:avLst/>
          </a:prstGeom>
        </p:spPr>
      </p:pic>
      <p:sp>
        <p:nvSpPr>
          <p:cNvPr id="7" name="Rectangle 6">
            <a:extLst>
              <a:ext uri="{FF2B5EF4-FFF2-40B4-BE49-F238E27FC236}">
                <a16:creationId xmlns:a16="http://schemas.microsoft.com/office/drawing/2014/main" id="{423773B7-EE5D-4E32-911A-5CD9D4CE7ED0}"/>
              </a:ext>
            </a:extLst>
          </p:cNvPr>
          <p:cNvSpPr/>
          <p:nvPr/>
        </p:nvSpPr>
        <p:spPr>
          <a:xfrm>
            <a:off x="5927408" y="0"/>
            <a:ext cx="3225836" cy="6858000"/>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AE8FE3C4-29C4-4DDA-A198-83BE17AC5B55}"/>
              </a:ext>
            </a:extLst>
          </p:cNvPr>
          <p:cNvSpPr txBox="1"/>
          <p:nvPr/>
        </p:nvSpPr>
        <p:spPr>
          <a:xfrm>
            <a:off x="6069990" y="131140"/>
            <a:ext cx="2918154" cy="1384995"/>
          </a:xfrm>
          <a:prstGeom prst="rect">
            <a:avLst/>
          </a:prstGeom>
          <a:noFill/>
        </p:spPr>
        <p:txBody>
          <a:bodyPr wrap="square" rtlCol="0">
            <a:spAutoFit/>
          </a:bodyPr>
          <a:lstStyle/>
          <a:p>
            <a:r>
              <a:rPr lang="en-US" sz="2800" b="1" dirty="0"/>
              <a:t>Diagnose </a:t>
            </a:r>
          </a:p>
          <a:p>
            <a:r>
              <a:rPr lang="en-US" sz="2800" b="1" dirty="0"/>
              <a:t>the world of the other person</a:t>
            </a:r>
          </a:p>
        </p:txBody>
      </p:sp>
      <p:sp>
        <p:nvSpPr>
          <p:cNvPr id="6" name="TextBox 5">
            <a:extLst>
              <a:ext uri="{FF2B5EF4-FFF2-40B4-BE49-F238E27FC236}">
                <a16:creationId xmlns:a16="http://schemas.microsoft.com/office/drawing/2014/main" id="{3C77AB33-8C46-49A4-8988-76A062C73FA7}"/>
              </a:ext>
            </a:extLst>
          </p:cNvPr>
          <p:cNvSpPr txBox="1"/>
          <p:nvPr/>
        </p:nvSpPr>
        <p:spPr>
          <a:xfrm>
            <a:off x="5339046" y="131139"/>
            <a:ext cx="527709" cy="707886"/>
          </a:xfrm>
          <a:prstGeom prst="rect">
            <a:avLst/>
          </a:prstGeom>
          <a:noFill/>
        </p:spPr>
        <p:txBody>
          <a:bodyPr wrap="none" rtlCol="0">
            <a:spAutoFit/>
          </a:bodyPr>
          <a:lstStyle/>
          <a:p>
            <a:r>
              <a:rPr lang="en-US" sz="4000" b="1" dirty="0">
                <a:solidFill>
                  <a:schemeClr val="bg1"/>
                </a:solidFill>
                <a:latin typeface="MV Boli" panose="02000500030200090000" pitchFamily="2" charset="0"/>
                <a:cs typeface="MV Boli" panose="02000500030200090000" pitchFamily="2" charset="0"/>
              </a:rPr>
              <a:t>3</a:t>
            </a:r>
          </a:p>
        </p:txBody>
      </p:sp>
      <p:sp>
        <p:nvSpPr>
          <p:cNvPr id="8" name="TextBox 7">
            <a:extLst>
              <a:ext uri="{FF2B5EF4-FFF2-40B4-BE49-F238E27FC236}">
                <a16:creationId xmlns:a16="http://schemas.microsoft.com/office/drawing/2014/main" id="{3C3A5DC6-DC1C-4BC3-840E-0D7509EB6218}"/>
              </a:ext>
            </a:extLst>
          </p:cNvPr>
          <p:cNvSpPr txBox="1"/>
          <p:nvPr/>
        </p:nvSpPr>
        <p:spPr>
          <a:xfrm>
            <a:off x="6130644" y="1686439"/>
            <a:ext cx="2857500" cy="4955203"/>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We are all volunteers in flatter org structure world.</a:t>
            </a:r>
          </a:p>
          <a:p>
            <a:endParaRPr lang="en-US" sz="1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r>
              <a:rPr lang="en-US"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Be sensitive to the demands that others already have at work.</a:t>
            </a:r>
          </a:p>
          <a:p>
            <a:endParaRPr lang="en-US" sz="1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r>
              <a:rPr lang="en-US" sz="24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SEE &amp; DREAM for them at the start. Then momentum builds.</a:t>
            </a:r>
          </a:p>
        </p:txBody>
      </p:sp>
    </p:spTree>
    <p:extLst>
      <p:ext uri="{BB962C8B-B14F-4D97-AF65-F5344CB8AC3E}">
        <p14:creationId xmlns:p14="http://schemas.microsoft.com/office/powerpoint/2010/main" val="2272651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22905"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Rectangle 8">
            <a:extLst>
              <a:ext uri="{FF2B5EF4-FFF2-40B4-BE49-F238E27FC236}">
                <a16:creationId xmlns:a16="http://schemas.microsoft.com/office/drawing/2014/main" id="{ED23AB9B-D0D8-4B5B-934F-5F9311E4E2CE}"/>
              </a:ext>
            </a:extLst>
          </p:cNvPr>
          <p:cNvSpPr/>
          <p:nvPr/>
        </p:nvSpPr>
        <p:spPr>
          <a:xfrm>
            <a:off x="9236" y="5373967"/>
            <a:ext cx="9144000" cy="1484034"/>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43D7CD2D-93E0-4FCB-8C73-1A81A643C516}"/>
              </a:ext>
            </a:extLst>
          </p:cNvPr>
          <p:cNvSpPr txBox="1"/>
          <p:nvPr/>
        </p:nvSpPr>
        <p:spPr>
          <a:xfrm>
            <a:off x="3721428" y="5514444"/>
            <a:ext cx="5280630" cy="1200329"/>
          </a:xfrm>
          <a:prstGeom prst="rect">
            <a:avLst/>
          </a:prstGeom>
          <a:noFill/>
        </p:spPr>
        <p:txBody>
          <a:bodyPr wrap="square" rtlCol="0">
            <a:spAutoFit/>
          </a:bodyPr>
          <a:lstStyle/>
          <a:p>
            <a:r>
              <a:rPr lang="en-US" sz="2400" dirty="0">
                <a:solidFill>
                  <a:schemeClr val="bg1"/>
                </a:solidFill>
              </a:rPr>
              <a:t>What do others care about? </a:t>
            </a:r>
          </a:p>
          <a:p>
            <a:r>
              <a:rPr lang="en-US" sz="2400" dirty="0">
                <a:solidFill>
                  <a:schemeClr val="bg1"/>
                </a:solidFill>
              </a:rPr>
              <a:t>Find out, align and grow together through using Portals of INFLUENCE</a:t>
            </a:r>
            <a:endParaRPr lang="en-US" sz="2400" b="1" dirty="0">
              <a:solidFill>
                <a:schemeClr val="bg1"/>
              </a:solidFill>
            </a:endParaRPr>
          </a:p>
        </p:txBody>
      </p:sp>
      <p:sp>
        <p:nvSpPr>
          <p:cNvPr id="12" name="TextBox 11">
            <a:extLst>
              <a:ext uri="{FF2B5EF4-FFF2-40B4-BE49-F238E27FC236}">
                <a16:creationId xmlns:a16="http://schemas.microsoft.com/office/drawing/2014/main" id="{14D57145-E1FA-4AB8-BAD3-92FB4A42BF46}"/>
              </a:ext>
            </a:extLst>
          </p:cNvPr>
          <p:cNvSpPr txBox="1"/>
          <p:nvPr/>
        </p:nvSpPr>
        <p:spPr>
          <a:xfrm>
            <a:off x="695758" y="5473500"/>
            <a:ext cx="2621819" cy="1200329"/>
          </a:xfrm>
          <a:prstGeom prst="rect">
            <a:avLst/>
          </a:prstGeom>
          <a:noFill/>
        </p:spPr>
        <p:txBody>
          <a:bodyPr wrap="square" rtlCol="0">
            <a:spAutoFit/>
          </a:bodyPr>
          <a:lstStyle/>
          <a:p>
            <a:r>
              <a:rPr lang="en-US" sz="2400" dirty="0"/>
              <a:t>Identify relevant currencies, both your and theirs</a:t>
            </a:r>
          </a:p>
        </p:txBody>
      </p:sp>
      <p:sp>
        <p:nvSpPr>
          <p:cNvPr id="13" name="TextBox 12">
            <a:extLst>
              <a:ext uri="{FF2B5EF4-FFF2-40B4-BE49-F238E27FC236}">
                <a16:creationId xmlns:a16="http://schemas.microsoft.com/office/drawing/2014/main" id="{1AD70AC4-0E99-4821-BB13-2E15EEF2CA2C}"/>
              </a:ext>
            </a:extLst>
          </p:cNvPr>
          <p:cNvSpPr txBox="1"/>
          <p:nvPr/>
        </p:nvSpPr>
        <p:spPr>
          <a:xfrm>
            <a:off x="125479" y="5767458"/>
            <a:ext cx="534121"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4</a:t>
            </a:r>
          </a:p>
        </p:txBody>
      </p:sp>
      <p:pic>
        <p:nvPicPr>
          <p:cNvPr id="14" name="Picture 13">
            <a:extLst>
              <a:ext uri="{FF2B5EF4-FFF2-40B4-BE49-F238E27FC236}">
                <a16:creationId xmlns:a16="http://schemas.microsoft.com/office/drawing/2014/main" id="{DEA94A82-1C04-4CE9-AF89-93C218DAC37F}"/>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t="16120" r="14058" b="33085"/>
          <a:stretch/>
        </p:blipFill>
        <p:spPr>
          <a:xfrm>
            <a:off x="9236" y="-3"/>
            <a:ext cx="9144000" cy="5384803"/>
          </a:xfrm>
          <a:prstGeom prst="rect">
            <a:avLst/>
          </a:prstGeom>
        </p:spPr>
      </p:pic>
      <p:sp>
        <p:nvSpPr>
          <p:cNvPr id="15" name="Rectangle 14">
            <a:extLst>
              <a:ext uri="{FF2B5EF4-FFF2-40B4-BE49-F238E27FC236}">
                <a16:creationId xmlns:a16="http://schemas.microsoft.com/office/drawing/2014/main" id="{BA979352-8DBC-4E15-BC15-DF56A4096755}"/>
              </a:ext>
            </a:extLst>
          </p:cNvPr>
          <p:cNvSpPr/>
          <p:nvPr/>
        </p:nvSpPr>
        <p:spPr>
          <a:xfrm>
            <a:off x="351108" y="435773"/>
            <a:ext cx="4789683" cy="4647426"/>
          </a:xfrm>
          <a:prstGeom prst="rect">
            <a:avLst/>
          </a:prstGeom>
          <a:solidFill>
            <a:schemeClr val="bg1">
              <a:lumMod val="85000"/>
              <a:alpha val="85000"/>
            </a:schemeClr>
          </a:solidFill>
          <a:effectLst>
            <a:softEdge rad="127000"/>
          </a:effectLst>
        </p:spPr>
        <p:txBody>
          <a:bodyPr wrap="square">
            <a:spAutoFit/>
          </a:bodyPr>
          <a:lstStyle/>
          <a:p>
            <a:pPr defTabSz="463550"/>
            <a:r>
              <a:rPr lang="en-US" sz="2800" b="1" dirty="0">
                <a:ln w="0"/>
                <a:solidFill>
                  <a:srgbClr val="00B050"/>
                </a:solidFill>
              </a:rPr>
              <a:t>	Remember that it’s always about other people. </a:t>
            </a:r>
          </a:p>
          <a:p>
            <a:r>
              <a:rPr lang="en-US" sz="2400" dirty="0"/>
              <a:t>Learn to build up and encourage everyone around you. </a:t>
            </a:r>
          </a:p>
          <a:p>
            <a:endParaRPr lang="en-US" sz="1200" dirty="0"/>
          </a:p>
          <a:p>
            <a:r>
              <a:rPr lang="en-US" sz="2400" dirty="0"/>
              <a:t>Letting other people know that they matter and that you recognize how valuable they are frees them to reach new heights.</a:t>
            </a:r>
          </a:p>
          <a:p>
            <a:endParaRPr lang="en-US" sz="1200" dirty="0"/>
          </a:p>
          <a:p>
            <a:r>
              <a:rPr lang="en-US" sz="2400" dirty="0"/>
              <a:t>A person who </a:t>
            </a:r>
            <a:r>
              <a:rPr lang="en-US" sz="2400" b="1" dirty="0">
                <a:solidFill>
                  <a:srgbClr val="00B050"/>
                </a:solidFill>
              </a:rPr>
              <a:t>feels appreciated </a:t>
            </a:r>
            <a:r>
              <a:rPr lang="en-US" sz="2400" dirty="0"/>
              <a:t>will always do more than what is expected.</a:t>
            </a:r>
          </a:p>
        </p:txBody>
      </p:sp>
      <p:sp>
        <p:nvSpPr>
          <p:cNvPr id="16" name="TextBox 15">
            <a:extLst>
              <a:ext uri="{FF2B5EF4-FFF2-40B4-BE49-F238E27FC236}">
                <a16:creationId xmlns:a16="http://schemas.microsoft.com/office/drawing/2014/main" id="{CDCDE7C3-FD23-4062-863C-5448DEB5BD94}"/>
              </a:ext>
            </a:extLst>
          </p:cNvPr>
          <p:cNvSpPr txBox="1"/>
          <p:nvPr/>
        </p:nvSpPr>
        <p:spPr>
          <a:xfrm>
            <a:off x="6109786" y="4307408"/>
            <a:ext cx="2379177" cy="92333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Ann Marie Campbell</a:t>
            </a:r>
          </a:p>
          <a:p>
            <a:r>
              <a:rPr lang="en-US"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Home Depot EVP</a:t>
            </a:r>
          </a:p>
          <a:p>
            <a:r>
              <a:rPr lang="en-US" b="1"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Started as a cashier</a:t>
            </a:r>
          </a:p>
        </p:txBody>
      </p:sp>
      <p:sp>
        <p:nvSpPr>
          <p:cNvPr id="17" name="TextBox 16">
            <a:extLst>
              <a:ext uri="{FF2B5EF4-FFF2-40B4-BE49-F238E27FC236}">
                <a16:creationId xmlns:a16="http://schemas.microsoft.com/office/drawing/2014/main" id="{B264915D-CBE7-4039-8DEE-8CDA1B4B8464}"/>
              </a:ext>
            </a:extLst>
          </p:cNvPr>
          <p:cNvSpPr txBox="1"/>
          <p:nvPr/>
        </p:nvSpPr>
        <p:spPr>
          <a:xfrm>
            <a:off x="251329" y="53115"/>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
        <p:nvSpPr>
          <p:cNvPr id="18" name="TextBox 17">
            <a:extLst>
              <a:ext uri="{FF2B5EF4-FFF2-40B4-BE49-F238E27FC236}">
                <a16:creationId xmlns:a16="http://schemas.microsoft.com/office/drawing/2014/main" id="{CBC6CE19-9A17-4897-8369-822013900094}"/>
              </a:ext>
            </a:extLst>
          </p:cNvPr>
          <p:cNvSpPr txBox="1"/>
          <p:nvPr/>
        </p:nvSpPr>
        <p:spPr>
          <a:xfrm>
            <a:off x="4426488" y="4218618"/>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20817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67956"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F6232D9A-17B8-4441-8A22-B4134D2C35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43" y="1035283"/>
            <a:ext cx="9144000" cy="4413018"/>
          </a:xfrm>
          <a:prstGeom prst="rect">
            <a:avLst/>
          </a:prstGeom>
        </p:spPr>
      </p:pic>
      <p:sp>
        <p:nvSpPr>
          <p:cNvPr id="5" name="TextBox 4">
            <a:extLst>
              <a:ext uri="{FF2B5EF4-FFF2-40B4-BE49-F238E27FC236}">
                <a16:creationId xmlns:a16="http://schemas.microsoft.com/office/drawing/2014/main" id="{DEE1AA94-9268-4726-864E-44264488D503}"/>
              </a:ext>
            </a:extLst>
          </p:cNvPr>
          <p:cNvSpPr txBox="1"/>
          <p:nvPr/>
        </p:nvSpPr>
        <p:spPr>
          <a:xfrm>
            <a:off x="4809843" y="63501"/>
            <a:ext cx="3969356" cy="954107"/>
          </a:xfrm>
          <a:prstGeom prst="rect">
            <a:avLst/>
          </a:prstGeom>
          <a:noFill/>
        </p:spPr>
        <p:txBody>
          <a:bodyPr wrap="none" rtlCol="0">
            <a:spAutoFit/>
          </a:bodyPr>
          <a:lstStyle/>
          <a:p>
            <a:r>
              <a:rPr lang="en-US" sz="3200" b="1" dirty="0">
                <a:solidFill>
                  <a:srgbClr val="30BA63"/>
                </a:solidFill>
              </a:rPr>
              <a:t>MARCUS LEMONIS</a:t>
            </a:r>
          </a:p>
          <a:p>
            <a:r>
              <a:rPr lang="en-US" sz="2400" i="1" dirty="0">
                <a:solidFill>
                  <a:srgbClr val="30BA63"/>
                </a:solidFill>
              </a:rPr>
              <a:t>Serial Entrepreneur</a:t>
            </a:r>
          </a:p>
        </p:txBody>
      </p:sp>
      <p:sp>
        <p:nvSpPr>
          <p:cNvPr id="6" name="TextBox 5">
            <a:extLst>
              <a:ext uri="{FF2B5EF4-FFF2-40B4-BE49-F238E27FC236}">
                <a16:creationId xmlns:a16="http://schemas.microsoft.com/office/drawing/2014/main" id="{BC058619-5A9E-437F-8AE2-BD01A5AF48C9}"/>
              </a:ext>
            </a:extLst>
          </p:cNvPr>
          <p:cNvSpPr txBox="1"/>
          <p:nvPr/>
        </p:nvSpPr>
        <p:spPr>
          <a:xfrm>
            <a:off x="778325" y="106238"/>
            <a:ext cx="3244119" cy="830997"/>
          </a:xfrm>
          <a:prstGeom prst="rect">
            <a:avLst/>
          </a:prstGeom>
          <a:noFill/>
        </p:spPr>
        <p:txBody>
          <a:bodyPr wrap="square" rtlCol="0">
            <a:spAutoFit/>
          </a:bodyPr>
          <a:lstStyle/>
          <a:p>
            <a:r>
              <a:rPr lang="en-US" sz="2400" dirty="0"/>
              <a:t>Cultivate and grow your relationships</a:t>
            </a:r>
          </a:p>
        </p:txBody>
      </p:sp>
      <p:sp>
        <p:nvSpPr>
          <p:cNvPr id="7" name="TextBox 6">
            <a:extLst>
              <a:ext uri="{FF2B5EF4-FFF2-40B4-BE49-F238E27FC236}">
                <a16:creationId xmlns:a16="http://schemas.microsoft.com/office/drawing/2014/main" id="{3374175A-414D-4B20-A891-5C7ACA025E2D}"/>
              </a:ext>
            </a:extLst>
          </p:cNvPr>
          <p:cNvSpPr txBox="1"/>
          <p:nvPr/>
        </p:nvSpPr>
        <p:spPr>
          <a:xfrm>
            <a:off x="301344" y="166679"/>
            <a:ext cx="527709" cy="707886"/>
          </a:xfrm>
          <a:prstGeom prst="rect">
            <a:avLst/>
          </a:prstGeom>
          <a:noFill/>
        </p:spPr>
        <p:txBody>
          <a:bodyPr wrap="none" rtlCol="0">
            <a:spAutoFit/>
          </a:bodyPr>
          <a:lstStyle/>
          <a:p>
            <a:r>
              <a:rPr lang="en-US" sz="4000" b="1" dirty="0">
                <a:solidFill>
                  <a:srgbClr val="30BA63"/>
                </a:solidFill>
                <a:latin typeface="MV Boli" panose="02000500030200090000" pitchFamily="2" charset="0"/>
                <a:cs typeface="MV Boli" panose="02000500030200090000" pitchFamily="2" charset="0"/>
              </a:rPr>
              <a:t>5</a:t>
            </a:r>
          </a:p>
        </p:txBody>
      </p:sp>
      <p:sp>
        <p:nvSpPr>
          <p:cNvPr id="8" name="Rectangle 7">
            <a:extLst>
              <a:ext uri="{FF2B5EF4-FFF2-40B4-BE49-F238E27FC236}">
                <a16:creationId xmlns:a16="http://schemas.microsoft.com/office/drawing/2014/main" id="{818E20D4-C517-41B0-9A41-156FB71D88C2}"/>
              </a:ext>
            </a:extLst>
          </p:cNvPr>
          <p:cNvSpPr/>
          <p:nvPr/>
        </p:nvSpPr>
        <p:spPr>
          <a:xfrm>
            <a:off x="9243" y="5322628"/>
            <a:ext cx="9144000" cy="1535373"/>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85FC791C-BA8E-45E3-9C56-9AB6FC9DA9DF}"/>
              </a:ext>
            </a:extLst>
          </p:cNvPr>
          <p:cNvSpPr txBox="1"/>
          <p:nvPr/>
        </p:nvSpPr>
        <p:spPr>
          <a:xfrm>
            <a:off x="260397" y="5529478"/>
            <a:ext cx="3292146" cy="1200329"/>
          </a:xfrm>
          <a:prstGeom prst="rect">
            <a:avLst/>
          </a:prstGeom>
          <a:noFill/>
        </p:spPr>
        <p:txBody>
          <a:bodyPr wrap="square" rtlCol="0">
            <a:spAutoFit/>
          </a:bodyPr>
          <a:lstStyle/>
          <a:p>
            <a:r>
              <a:rPr lang="en-US" sz="2400" dirty="0">
                <a:solidFill>
                  <a:schemeClr val="bg1"/>
                </a:solidFill>
                <a:latin typeface="MV Boli" panose="02000500030200090000" pitchFamily="2" charset="0"/>
                <a:cs typeface="MV Boli" panose="02000500030200090000" pitchFamily="2" charset="0"/>
              </a:rPr>
              <a:t>Uses </a:t>
            </a:r>
            <a:r>
              <a:rPr lang="en-US" sz="2400" b="1" dirty="0">
                <a:solidFill>
                  <a:schemeClr val="bg1"/>
                </a:solidFill>
                <a:latin typeface="MV Boli" panose="02000500030200090000" pitchFamily="2" charset="0"/>
                <a:cs typeface="MV Boli" panose="02000500030200090000" pitchFamily="2" charset="0"/>
              </a:rPr>
              <a:t>INFLUENCE</a:t>
            </a:r>
            <a:r>
              <a:rPr lang="en-US" sz="2400" dirty="0">
                <a:solidFill>
                  <a:schemeClr val="bg1"/>
                </a:solidFill>
                <a:latin typeface="MV Boli" panose="02000500030200090000" pitchFamily="2" charset="0"/>
                <a:cs typeface="MV Boli" panose="02000500030200090000" pitchFamily="2" charset="0"/>
              </a:rPr>
              <a:t> to grow people and their businesses</a:t>
            </a:r>
            <a:endParaRPr lang="en-US" sz="2400" b="1" dirty="0">
              <a:solidFill>
                <a:schemeClr val="bg1"/>
              </a:solidFill>
              <a:latin typeface="MV Boli" panose="02000500030200090000" pitchFamily="2" charset="0"/>
              <a:cs typeface="MV Boli" panose="02000500030200090000" pitchFamily="2" charset="0"/>
            </a:endParaRPr>
          </a:p>
        </p:txBody>
      </p:sp>
      <p:sp>
        <p:nvSpPr>
          <p:cNvPr id="13" name="TextBox 12">
            <a:extLst>
              <a:ext uri="{FF2B5EF4-FFF2-40B4-BE49-F238E27FC236}">
                <a16:creationId xmlns:a16="http://schemas.microsoft.com/office/drawing/2014/main" id="{0D88018D-3EE5-4677-AF9E-B55AB9115950}"/>
              </a:ext>
            </a:extLst>
          </p:cNvPr>
          <p:cNvSpPr txBox="1"/>
          <p:nvPr/>
        </p:nvSpPr>
        <p:spPr>
          <a:xfrm>
            <a:off x="4311697" y="5297461"/>
            <a:ext cx="4739946" cy="1569660"/>
          </a:xfrm>
          <a:prstGeom prst="rect">
            <a:avLst/>
          </a:prstGeom>
          <a:noFill/>
        </p:spPr>
        <p:txBody>
          <a:bodyPr wrap="square" rtlCol="0">
            <a:spAutoFit/>
          </a:bodyPr>
          <a:lstStyle/>
          <a:p>
            <a:r>
              <a:rPr lang="en-US" sz="2400" i="1" dirty="0">
                <a:solidFill>
                  <a:schemeClr val="bg1"/>
                </a:solidFill>
              </a:rPr>
              <a:t>Be like Lemonis. </a:t>
            </a:r>
          </a:p>
          <a:p>
            <a:r>
              <a:rPr lang="en-US" sz="2400" dirty="0">
                <a:solidFill>
                  <a:schemeClr val="bg1"/>
                </a:solidFill>
              </a:rPr>
              <a:t>Use YOUR INFLUENCE to build relationships to grow you, them and the work product.</a:t>
            </a:r>
            <a:endParaRPr lang="en-US" sz="2400" b="1" dirty="0">
              <a:solidFill>
                <a:schemeClr val="bg1"/>
              </a:solidFill>
            </a:endParaRPr>
          </a:p>
        </p:txBody>
      </p:sp>
    </p:spTree>
    <p:extLst>
      <p:ext uri="{BB962C8B-B14F-4D97-AF65-F5344CB8AC3E}">
        <p14:creationId xmlns:p14="http://schemas.microsoft.com/office/powerpoint/2010/main" val="3111434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F5CE0-C698-4627-8345-6CE1E1753B89}"/>
              </a:ext>
            </a:extLst>
          </p:cNvPr>
          <p:cNvSpPr/>
          <p:nvPr/>
        </p:nvSpPr>
        <p:spPr>
          <a:xfrm>
            <a:off x="4590477" y="5040314"/>
            <a:ext cx="4572000" cy="1817687"/>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21905"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a:extLst>
              <a:ext uri="{FF2B5EF4-FFF2-40B4-BE49-F238E27FC236}">
                <a16:creationId xmlns:a16="http://schemas.microsoft.com/office/drawing/2014/main" id="{E3D0BC57-7F5D-464E-BC07-799DBBD4242D}"/>
              </a:ext>
            </a:extLst>
          </p:cNvPr>
          <p:cNvSpPr/>
          <p:nvPr/>
        </p:nvSpPr>
        <p:spPr>
          <a:xfrm>
            <a:off x="4933377" y="1562439"/>
            <a:ext cx="3975100" cy="3477875"/>
          </a:xfrm>
          <a:prstGeom prst="rect">
            <a:avLst/>
          </a:prstGeom>
        </p:spPr>
        <p:txBody>
          <a:bodyPr wrap="square">
            <a:spAutoFit/>
          </a:bodyPr>
          <a:lstStyle/>
          <a:p>
            <a:r>
              <a:rPr lang="en-US" sz="2000" dirty="0">
                <a:solidFill>
                  <a:schemeClr val="tx2"/>
                </a:solidFill>
              </a:rPr>
              <a:t>It turns out that at work, people operate as takers, matchers, or givers. </a:t>
            </a:r>
          </a:p>
          <a:p>
            <a:pPr marL="342900" indent="-342900">
              <a:spcAft>
                <a:spcPts val="1200"/>
              </a:spcAft>
              <a:buFont typeface="Arial" panose="020B0604020202020204" pitchFamily="34" charset="0"/>
              <a:buChar char="•"/>
            </a:pPr>
            <a:r>
              <a:rPr lang="en-US" sz="2000" b="1" dirty="0">
                <a:solidFill>
                  <a:srgbClr val="30BA63"/>
                </a:solidFill>
              </a:rPr>
              <a:t>Takers </a:t>
            </a:r>
            <a:r>
              <a:rPr lang="en-US" sz="2000" dirty="0">
                <a:solidFill>
                  <a:schemeClr val="tx2"/>
                </a:solidFill>
              </a:rPr>
              <a:t>strive to get as much as possible from others</a:t>
            </a:r>
          </a:p>
          <a:p>
            <a:pPr marL="342900" indent="-342900">
              <a:spcAft>
                <a:spcPts val="1200"/>
              </a:spcAft>
              <a:buFont typeface="Arial" panose="020B0604020202020204" pitchFamily="34" charset="0"/>
              <a:buChar char="•"/>
            </a:pPr>
            <a:r>
              <a:rPr lang="en-US" sz="2000" b="1" dirty="0">
                <a:solidFill>
                  <a:srgbClr val="30BA63"/>
                </a:solidFill>
              </a:rPr>
              <a:t>Matchers</a:t>
            </a:r>
            <a:r>
              <a:rPr lang="en-US" sz="2000" dirty="0"/>
              <a:t> </a:t>
            </a:r>
            <a:r>
              <a:rPr lang="en-US" sz="2000" dirty="0">
                <a:solidFill>
                  <a:schemeClr val="tx2"/>
                </a:solidFill>
              </a:rPr>
              <a:t>aim to trade evenly, </a:t>
            </a:r>
          </a:p>
          <a:p>
            <a:pPr marL="342900" indent="-342900">
              <a:buFont typeface="Arial" panose="020B0604020202020204" pitchFamily="34" charset="0"/>
              <a:buChar char="•"/>
            </a:pPr>
            <a:r>
              <a:rPr lang="en-US" sz="2000" b="1" dirty="0">
                <a:solidFill>
                  <a:srgbClr val="30BA63"/>
                </a:solidFill>
              </a:rPr>
              <a:t>Givers</a:t>
            </a:r>
            <a:r>
              <a:rPr lang="en-US" sz="2000" dirty="0"/>
              <a:t> </a:t>
            </a:r>
            <a:r>
              <a:rPr lang="en-US" sz="2000" dirty="0">
                <a:solidFill>
                  <a:schemeClr val="tx2"/>
                </a:solidFill>
              </a:rPr>
              <a:t>are the rare breed of people who contribute to others without expecting anything in return.</a:t>
            </a:r>
          </a:p>
        </p:txBody>
      </p:sp>
      <p:sp>
        <p:nvSpPr>
          <p:cNvPr id="8" name="Rectangle 7">
            <a:extLst>
              <a:ext uri="{FF2B5EF4-FFF2-40B4-BE49-F238E27FC236}">
                <a16:creationId xmlns:a16="http://schemas.microsoft.com/office/drawing/2014/main" id="{D211F785-B3A8-478C-8366-BEBA79E6A784}"/>
              </a:ext>
            </a:extLst>
          </p:cNvPr>
          <p:cNvSpPr/>
          <p:nvPr/>
        </p:nvSpPr>
        <p:spPr>
          <a:xfrm>
            <a:off x="5017279" y="5218777"/>
            <a:ext cx="3726098" cy="1384995"/>
          </a:xfrm>
          <a:prstGeom prst="rect">
            <a:avLst/>
          </a:prstGeom>
        </p:spPr>
        <p:txBody>
          <a:bodyPr wrap="square">
            <a:spAutoFit/>
          </a:bodyPr>
          <a:lstStyle/>
          <a:p>
            <a:pPr algn="ctr"/>
            <a:r>
              <a:rPr lang="en-US" sz="2400" b="1" dirty="0">
                <a:solidFill>
                  <a:schemeClr val="bg1"/>
                </a:solidFill>
                <a:latin typeface="MV Boli" panose="02000500030200090000" pitchFamily="2" charset="0"/>
                <a:cs typeface="MV Boli" panose="02000500030200090000" pitchFamily="2" charset="0"/>
              </a:rPr>
              <a:t>Which one are you? </a:t>
            </a:r>
          </a:p>
          <a:p>
            <a:pPr algn="ctr"/>
            <a:r>
              <a:rPr lang="en-US" sz="2000" dirty="0">
                <a:solidFill>
                  <a:schemeClr val="bg1"/>
                </a:solidFill>
                <a:latin typeface="MV Boli" panose="02000500030200090000" pitchFamily="2" charset="0"/>
                <a:cs typeface="MV Boli" panose="02000500030200090000" pitchFamily="2" charset="0"/>
              </a:rPr>
              <a:t>When you can identify these personas your INFLUENCE and SUCCESS will SOAR</a:t>
            </a:r>
          </a:p>
        </p:txBody>
      </p:sp>
      <p:sp>
        <p:nvSpPr>
          <p:cNvPr id="9" name="Rectangle 8">
            <a:extLst>
              <a:ext uri="{FF2B5EF4-FFF2-40B4-BE49-F238E27FC236}">
                <a16:creationId xmlns:a16="http://schemas.microsoft.com/office/drawing/2014/main" id="{4833BD88-281E-4B70-9029-729C3470853C}"/>
              </a:ext>
            </a:extLst>
          </p:cNvPr>
          <p:cNvSpPr/>
          <p:nvPr/>
        </p:nvSpPr>
        <p:spPr>
          <a:xfrm>
            <a:off x="18477" y="0"/>
            <a:ext cx="4579012" cy="825500"/>
          </a:xfrm>
          <a:prstGeom prst="rect">
            <a:avLst/>
          </a:prstGeom>
          <a:solidFill>
            <a:srgbClr val="30B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EE95CBA-8727-4749-A24A-D562D48C2E58}"/>
              </a:ext>
            </a:extLst>
          </p:cNvPr>
          <p:cNvSpPr txBox="1"/>
          <p:nvPr/>
        </p:nvSpPr>
        <p:spPr>
          <a:xfrm>
            <a:off x="5135823" y="337488"/>
            <a:ext cx="3570208" cy="1224951"/>
          </a:xfrm>
          <a:prstGeom prst="rect">
            <a:avLst/>
          </a:prstGeom>
          <a:noFill/>
        </p:spPr>
        <p:txBody>
          <a:bodyPr wrap="none" rtlCol="0">
            <a:spAutoFit/>
          </a:bodyPr>
          <a:lstStyle/>
          <a:p>
            <a:pPr algn="ctr">
              <a:lnSpc>
                <a:spcPct val="80000"/>
              </a:lnSpc>
            </a:pPr>
            <a:r>
              <a:rPr lang="en-US" sz="4400" b="1" dirty="0">
                <a:solidFill>
                  <a:srgbClr val="30BA63"/>
                </a:solidFill>
              </a:rPr>
              <a:t>INFLUENCE</a:t>
            </a:r>
            <a:r>
              <a:rPr lang="en-US" sz="4400" dirty="0"/>
              <a:t> </a:t>
            </a:r>
          </a:p>
          <a:p>
            <a:pPr algn="ctr">
              <a:lnSpc>
                <a:spcPct val="80000"/>
              </a:lnSpc>
            </a:pPr>
            <a:r>
              <a:rPr lang="en-US" sz="2000" dirty="0">
                <a:solidFill>
                  <a:schemeClr val="tx2"/>
                </a:solidFill>
              </a:rPr>
              <a:t>through</a:t>
            </a:r>
          </a:p>
          <a:p>
            <a:pPr algn="ctr">
              <a:lnSpc>
                <a:spcPct val="80000"/>
              </a:lnSpc>
            </a:pPr>
            <a:r>
              <a:rPr lang="en-US" sz="2800" b="1" dirty="0">
                <a:solidFill>
                  <a:schemeClr val="tx2"/>
                </a:solidFill>
              </a:rPr>
              <a:t>GIVE</a:t>
            </a:r>
            <a:r>
              <a:rPr lang="en-US" sz="2800" dirty="0"/>
              <a:t> </a:t>
            </a:r>
            <a:r>
              <a:rPr lang="en-US" sz="2000" dirty="0">
                <a:solidFill>
                  <a:srgbClr val="30BA63"/>
                </a:solidFill>
              </a:rPr>
              <a:t>and</a:t>
            </a:r>
            <a:r>
              <a:rPr lang="en-US" sz="2800" dirty="0"/>
              <a:t> </a:t>
            </a:r>
            <a:r>
              <a:rPr lang="en-US" sz="2800" b="1" dirty="0">
                <a:solidFill>
                  <a:schemeClr val="tx2"/>
                </a:solidFill>
              </a:rPr>
              <a:t>TAKE</a:t>
            </a:r>
          </a:p>
        </p:txBody>
      </p:sp>
      <p:sp>
        <p:nvSpPr>
          <p:cNvPr id="14" name="TextBox 13">
            <a:extLst>
              <a:ext uri="{FF2B5EF4-FFF2-40B4-BE49-F238E27FC236}">
                <a16:creationId xmlns:a16="http://schemas.microsoft.com/office/drawing/2014/main" id="{F3AAD153-1A03-45C1-8733-267D9E832EC9}"/>
              </a:ext>
            </a:extLst>
          </p:cNvPr>
          <p:cNvSpPr txBox="1"/>
          <p:nvPr/>
        </p:nvSpPr>
        <p:spPr>
          <a:xfrm>
            <a:off x="357133" y="140960"/>
            <a:ext cx="4046813" cy="523220"/>
          </a:xfrm>
          <a:prstGeom prst="rect">
            <a:avLst/>
          </a:prstGeom>
          <a:noFill/>
        </p:spPr>
        <p:txBody>
          <a:bodyPr wrap="none" rtlCol="0">
            <a:spAutoFit/>
          </a:bodyPr>
          <a:lstStyle/>
          <a:p>
            <a:r>
              <a:rPr lang="en-US" sz="2800" b="1" dirty="0">
                <a:solidFill>
                  <a:schemeClr val="tx2">
                    <a:lumMod val="10000"/>
                    <a:lumOff val="90000"/>
                  </a:schemeClr>
                </a:solidFill>
                <a:effectLst>
                  <a:outerShdw blurRad="38100" dist="38100" dir="2700000" algn="tl">
                    <a:srgbClr val="000000">
                      <a:alpha val="43137"/>
                    </a:srgbClr>
                  </a:outerShdw>
                </a:effectLst>
              </a:rPr>
              <a:t>IWA</a:t>
            </a:r>
            <a:r>
              <a:rPr lang="en-US" sz="2800" b="1" dirty="0">
                <a:solidFill>
                  <a:schemeClr val="bg1"/>
                </a:solidFill>
                <a:effectLst>
                  <a:outerShdw blurRad="38100" dist="38100" dir="2700000" algn="tl">
                    <a:srgbClr val="000000">
                      <a:alpha val="43137"/>
                    </a:srgbClr>
                  </a:outerShdw>
                </a:effectLst>
              </a:rPr>
              <a:t> Success Requires</a:t>
            </a:r>
          </a:p>
        </p:txBody>
      </p:sp>
      <p:pic>
        <p:nvPicPr>
          <p:cNvPr id="17" name="Picture 16">
            <a:extLst>
              <a:ext uri="{FF2B5EF4-FFF2-40B4-BE49-F238E27FC236}">
                <a16:creationId xmlns:a16="http://schemas.microsoft.com/office/drawing/2014/main" id="{3A2860A9-8F3E-4326-9A8A-56028047FBFE}"/>
              </a:ext>
            </a:extLst>
          </p:cNvPr>
          <p:cNvPicPr>
            <a:picLocks noChangeAspect="1"/>
          </p:cNvPicPr>
          <p:nvPr/>
        </p:nvPicPr>
        <p:blipFill rotWithShape="1">
          <a:blip r:embed="rId6">
            <a:extLst>
              <a:ext uri="{28A0092B-C50C-407E-A947-70E740481C1C}">
                <a14:useLocalDpi xmlns:a14="http://schemas.microsoft.com/office/drawing/2010/main" val="0"/>
              </a:ext>
            </a:extLst>
          </a:blip>
          <a:srcRect l="6476" t="39005" r="4921" b="37512"/>
          <a:stretch/>
        </p:blipFill>
        <p:spPr>
          <a:xfrm>
            <a:off x="73067" y="3370995"/>
            <a:ext cx="4517410" cy="1078841"/>
          </a:xfrm>
          <a:prstGeom prst="rect">
            <a:avLst/>
          </a:prstGeom>
        </p:spPr>
      </p:pic>
      <p:pic>
        <p:nvPicPr>
          <p:cNvPr id="19" name="Picture 18">
            <a:extLst>
              <a:ext uri="{FF2B5EF4-FFF2-40B4-BE49-F238E27FC236}">
                <a16:creationId xmlns:a16="http://schemas.microsoft.com/office/drawing/2014/main" id="{EF05CD6A-D9F4-49EB-8601-61633281383C}"/>
              </a:ext>
            </a:extLst>
          </p:cNvPr>
          <p:cNvPicPr>
            <a:picLocks noChangeAspect="1"/>
          </p:cNvPicPr>
          <p:nvPr/>
        </p:nvPicPr>
        <p:blipFill rotWithShape="1">
          <a:blip r:embed="rId7">
            <a:clrChange>
              <a:clrFrom>
                <a:srgbClr val="FFF7E2"/>
              </a:clrFrom>
              <a:clrTo>
                <a:srgbClr val="FFF7E2">
                  <a:alpha val="0"/>
                </a:srgbClr>
              </a:clrTo>
            </a:clrChange>
            <a:duotone>
              <a:prstClr val="black"/>
              <a:schemeClr val="accent1">
                <a:tint val="45000"/>
                <a:satMod val="400000"/>
              </a:schemeClr>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63394" t="68856" r="13168" b="4278"/>
          <a:stretch/>
        </p:blipFill>
        <p:spPr>
          <a:xfrm rot="21258538">
            <a:off x="1476125" y="2838732"/>
            <a:ext cx="1656707" cy="2064736"/>
          </a:xfrm>
          <a:prstGeom prst="rect">
            <a:avLst/>
          </a:prstGeom>
        </p:spPr>
      </p:pic>
      <p:sp>
        <p:nvSpPr>
          <p:cNvPr id="20" name="TextBox 19">
            <a:extLst>
              <a:ext uri="{FF2B5EF4-FFF2-40B4-BE49-F238E27FC236}">
                <a16:creationId xmlns:a16="http://schemas.microsoft.com/office/drawing/2014/main" id="{2EEEF0BA-12C3-4C27-8043-50E2D49D183E}"/>
              </a:ext>
            </a:extLst>
          </p:cNvPr>
          <p:cNvSpPr txBox="1"/>
          <p:nvPr/>
        </p:nvSpPr>
        <p:spPr>
          <a:xfrm>
            <a:off x="45771" y="1750283"/>
            <a:ext cx="3586238" cy="1800493"/>
          </a:xfrm>
          <a:prstGeom prst="rect">
            <a:avLst/>
          </a:prstGeom>
          <a:noFill/>
        </p:spPr>
        <p:txBody>
          <a:bodyPr wrap="none" rtlCol="0">
            <a:spAutoFit/>
          </a:bodyPr>
          <a:lstStyle/>
          <a:p>
            <a:r>
              <a:rPr lang="en-US" sz="11100" dirty="0">
                <a:solidFill>
                  <a:srgbClr val="8AC858"/>
                </a:solidFill>
                <a:latin typeface="Arial Unicode MS" panose="020B0604020202020204" pitchFamily="34" charset="-128"/>
                <a:ea typeface="Arial Unicode MS" panose="020B0604020202020204" pitchFamily="34" charset="-128"/>
                <a:cs typeface="Arial Unicode MS" panose="020B0604020202020204" pitchFamily="34" charset="-128"/>
              </a:rPr>
              <a:t>GIVE</a:t>
            </a:r>
          </a:p>
        </p:txBody>
      </p:sp>
      <p:sp>
        <p:nvSpPr>
          <p:cNvPr id="21" name="TextBox 20">
            <a:extLst>
              <a:ext uri="{FF2B5EF4-FFF2-40B4-BE49-F238E27FC236}">
                <a16:creationId xmlns:a16="http://schemas.microsoft.com/office/drawing/2014/main" id="{6EBE843D-FFAF-47CB-B9F7-AF150A89D048}"/>
              </a:ext>
            </a:extLst>
          </p:cNvPr>
          <p:cNvSpPr txBox="1"/>
          <p:nvPr/>
        </p:nvSpPr>
        <p:spPr>
          <a:xfrm>
            <a:off x="697063" y="4358270"/>
            <a:ext cx="3900427" cy="1800493"/>
          </a:xfrm>
          <a:prstGeom prst="rect">
            <a:avLst/>
          </a:prstGeom>
          <a:noFill/>
        </p:spPr>
        <p:txBody>
          <a:bodyPr wrap="none" rtlCol="0">
            <a:spAutoFit/>
          </a:bodyPr>
          <a:lstStyle/>
          <a:p>
            <a:r>
              <a:rPr lang="en-US" sz="11100" dirty="0">
                <a:solidFill>
                  <a:srgbClr val="62B8E9"/>
                </a:solidFill>
                <a:latin typeface="Arial Unicode MS" panose="020B0604020202020204" pitchFamily="34" charset="-128"/>
                <a:ea typeface="Arial Unicode MS" panose="020B0604020202020204" pitchFamily="34" charset="-128"/>
                <a:cs typeface="Arial Unicode MS" panose="020B0604020202020204" pitchFamily="34" charset="-128"/>
              </a:rPr>
              <a:t>TAKE</a:t>
            </a:r>
          </a:p>
        </p:txBody>
      </p:sp>
      <p:sp>
        <p:nvSpPr>
          <p:cNvPr id="22" name="Rectangle 21">
            <a:extLst>
              <a:ext uri="{FF2B5EF4-FFF2-40B4-BE49-F238E27FC236}">
                <a16:creationId xmlns:a16="http://schemas.microsoft.com/office/drawing/2014/main" id="{38B709CC-1369-439E-8358-48DFDB52BF1D}"/>
              </a:ext>
            </a:extLst>
          </p:cNvPr>
          <p:cNvSpPr/>
          <p:nvPr/>
        </p:nvSpPr>
        <p:spPr>
          <a:xfrm>
            <a:off x="18477" y="825500"/>
            <a:ext cx="4572000" cy="6032500"/>
          </a:xfrm>
          <a:prstGeom prst="rect">
            <a:avLst/>
          </a:prstGeom>
          <a:noFill/>
          <a:ln w="190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3" name="TextBox 22">
            <a:extLst>
              <a:ext uri="{FF2B5EF4-FFF2-40B4-BE49-F238E27FC236}">
                <a16:creationId xmlns:a16="http://schemas.microsoft.com/office/drawing/2014/main" id="{4E4DF949-754B-4FDD-B355-CB12196D0F04}"/>
              </a:ext>
            </a:extLst>
          </p:cNvPr>
          <p:cNvSpPr txBox="1"/>
          <p:nvPr/>
        </p:nvSpPr>
        <p:spPr>
          <a:xfrm>
            <a:off x="711968" y="1053578"/>
            <a:ext cx="3239609" cy="707886"/>
          </a:xfrm>
          <a:prstGeom prst="rect">
            <a:avLst/>
          </a:prstGeom>
          <a:noFill/>
        </p:spPr>
        <p:txBody>
          <a:bodyPr wrap="square" rtlCol="0">
            <a:spAutoFit/>
          </a:bodyPr>
          <a:lstStyle/>
          <a:p>
            <a:pPr algn="ctr"/>
            <a:r>
              <a:rPr lang="en-US" sz="2000" dirty="0">
                <a:solidFill>
                  <a:schemeClr val="tx2"/>
                </a:solidFill>
              </a:rPr>
              <a:t>WHY HELPING OTHERS DRIVES OUR SUCCESS</a:t>
            </a:r>
          </a:p>
        </p:txBody>
      </p:sp>
      <p:sp>
        <p:nvSpPr>
          <p:cNvPr id="24" name="TextBox 23">
            <a:extLst>
              <a:ext uri="{FF2B5EF4-FFF2-40B4-BE49-F238E27FC236}">
                <a16:creationId xmlns:a16="http://schemas.microsoft.com/office/drawing/2014/main" id="{5A7358C8-CE3D-457B-8D39-3B87E0CE0DA6}"/>
              </a:ext>
            </a:extLst>
          </p:cNvPr>
          <p:cNvSpPr txBox="1"/>
          <p:nvPr/>
        </p:nvSpPr>
        <p:spPr>
          <a:xfrm>
            <a:off x="1179271" y="6320083"/>
            <a:ext cx="2289409" cy="461665"/>
          </a:xfrm>
          <a:prstGeom prst="rect">
            <a:avLst/>
          </a:prstGeom>
          <a:noFill/>
        </p:spPr>
        <p:txBody>
          <a:bodyPr wrap="none" rtlCol="0">
            <a:spAutoFit/>
          </a:bodyPr>
          <a:lstStyle/>
          <a:p>
            <a:pPr algn="ctr"/>
            <a:r>
              <a:rPr lang="en-US" sz="2400" dirty="0">
                <a:solidFill>
                  <a:schemeClr val="tx2"/>
                </a:solidFill>
              </a:rPr>
              <a:t>ADAM GRANT</a:t>
            </a:r>
          </a:p>
        </p:txBody>
      </p:sp>
    </p:spTree>
    <p:extLst>
      <p:ext uri="{BB962C8B-B14F-4D97-AF65-F5344CB8AC3E}">
        <p14:creationId xmlns:p14="http://schemas.microsoft.com/office/powerpoint/2010/main" val="262784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EA858B-FD87-42D2-846C-7C8AAE1E1A04}"/>
              </a:ext>
            </a:extLst>
          </p:cNvPr>
          <p:cNvSpPr/>
          <p:nvPr/>
        </p:nvSpPr>
        <p:spPr>
          <a:xfrm>
            <a:off x="-16564" y="0"/>
            <a:ext cx="9144000" cy="6858000"/>
          </a:xfrm>
          <a:prstGeom prst="rect">
            <a:avLst/>
          </a:prstGeom>
          <a:solidFill>
            <a:schemeClr val="accent1">
              <a:lumMod val="90000"/>
            </a:schemeClr>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 name="Rectangle 1">
            <a:extLst>
              <a:ext uri="{FF2B5EF4-FFF2-40B4-BE49-F238E27FC236}">
                <a16:creationId xmlns:a16="http://schemas.microsoft.com/office/drawing/2014/main" id="{A23F1FB2-49BC-41AD-946E-090020A77119}"/>
              </a:ext>
            </a:extLst>
          </p:cNvPr>
          <p:cNvSpPr/>
          <p:nvPr/>
        </p:nvSpPr>
        <p:spPr>
          <a:xfrm>
            <a:off x="3877243" y="1410822"/>
            <a:ext cx="5079597" cy="5016758"/>
          </a:xfrm>
          <a:prstGeom prst="rect">
            <a:avLst/>
          </a:prstGeom>
        </p:spPr>
        <p:txBody>
          <a:bodyPr wrap="square">
            <a:spAutoFit/>
          </a:bodyPr>
          <a:lstStyle/>
          <a:p>
            <a:r>
              <a:rPr lang="en-US" sz="2400" dirty="0">
                <a:solidFill>
                  <a:schemeClr val="tx2"/>
                </a:solidFill>
              </a:rPr>
              <a:t>Everything you need to know about leadership you already know…</a:t>
            </a:r>
          </a:p>
          <a:p>
            <a:endParaRPr lang="en-US" dirty="0">
              <a:solidFill>
                <a:schemeClr val="tx2"/>
              </a:solidFill>
            </a:endParaRPr>
          </a:p>
          <a:p>
            <a:r>
              <a:rPr lang="en-US" sz="2400" dirty="0">
                <a:solidFill>
                  <a:schemeClr val="tx2"/>
                </a:solidFill>
              </a:rPr>
              <a:t>…be the boss you wish your boss would be, the parent you wish your parent had been more fully for you, the neighbor you wish your neighbor would be. </a:t>
            </a:r>
          </a:p>
          <a:p>
            <a:endParaRPr lang="en-US" dirty="0">
              <a:solidFill>
                <a:schemeClr val="tx2"/>
              </a:solidFill>
            </a:endParaRPr>
          </a:p>
          <a:p>
            <a:r>
              <a:rPr lang="en-US" sz="2400" dirty="0">
                <a:solidFill>
                  <a:schemeClr val="tx2"/>
                </a:solidFill>
              </a:rPr>
              <a:t>Today, I am not here to instruct you. Today, I am here to remind you.</a:t>
            </a:r>
            <a:br>
              <a:rPr lang="en-US" sz="2400" dirty="0">
                <a:solidFill>
                  <a:schemeClr val="tx2"/>
                </a:solidFill>
              </a:rPr>
            </a:br>
            <a:r>
              <a:rPr lang="en-US" dirty="0"/>
              <a:t>	</a:t>
            </a:r>
            <a:endParaRPr lang="en-US" i="1" dirty="0">
              <a:solidFill>
                <a:schemeClr val="accent3"/>
              </a:solidFill>
            </a:endParaRPr>
          </a:p>
          <a:p>
            <a:r>
              <a:rPr lang="en-US" sz="2400" i="1" dirty="0">
                <a:solidFill>
                  <a:schemeClr val="accent3"/>
                </a:solidFill>
              </a:rPr>
              <a:t>	</a:t>
            </a:r>
            <a:r>
              <a:rPr lang="en-US" sz="2000" i="1" dirty="0">
                <a:solidFill>
                  <a:schemeClr val="accent3"/>
                </a:solidFill>
              </a:rPr>
              <a:t>James C. Hunter</a:t>
            </a:r>
          </a:p>
          <a:p>
            <a:r>
              <a:rPr lang="en-US" sz="2000" i="1" dirty="0">
                <a:solidFill>
                  <a:schemeClr val="accent3"/>
                </a:solidFill>
              </a:rPr>
              <a:t>	Author of </a:t>
            </a:r>
            <a:r>
              <a:rPr lang="en-US" sz="2000" b="1" i="1" dirty="0">
                <a:solidFill>
                  <a:schemeClr val="accent3"/>
                </a:solidFill>
              </a:rPr>
              <a:t>The Servant</a:t>
            </a:r>
            <a:endParaRPr lang="en-US" sz="2000" i="1" dirty="0">
              <a:solidFill>
                <a:schemeClr val="accent3"/>
              </a:solidFill>
            </a:endParaRPr>
          </a:p>
        </p:txBody>
      </p:sp>
      <p:pic>
        <p:nvPicPr>
          <p:cNvPr id="4" name="Picture 3">
            <a:extLst>
              <a:ext uri="{FF2B5EF4-FFF2-40B4-BE49-F238E27FC236}">
                <a16:creationId xmlns:a16="http://schemas.microsoft.com/office/drawing/2014/main" id="{8F1421B7-4A8A-4DFE-9A1F-BF0412FFCA9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25943" y="1525883"/>
            <a:ext cx="3133725" cy="4752975"/>
          </a:xfrm>
          <a:prstGeom prst="rect">
            <a:avLst/>
          </a:prstGeom>
          <a:effectLst>
            <a:outerShdw blurRad="50800" dist="152400" dir="2700000" algn="tl" rotWithShape="0">
              <a:prstClr val="black">
                <a:alpha val="40000"/>
              </a:prstClr>
            </a:outerShdw>
          </a:effectLst>
        </p:spPr>
      </p:pic>
      <p:sp>
        <p:nvSpPr>
          <p:cNvPr id="6" name="TextBox 5">
            <a:extLst>
              <a:ext uri="{FF2B5EF4-FFF2-40B4-BE49-F238E27FC236}">
                <a16:creationId xmlns:a16="http://schemas.microsoft.com/office/drawing/2014/main" id="{70D74210-7CC2-497B-8AFA-1D03AB4C4F1E}"/>
              </a:ext>
            </a:extLst>
          </p:cNvPr>
          <p:cNvSpPr txBox="1"/>
          <p:nvPr/>
        </p:nvSpPr>
        <p:spPr>
          <a:xfrm>
            <a:off x="3836299" y="639933"/>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32120534-73C8-41F9-B2CB-43B73065B907}"/>
              </a:ext>
            </a:extLst>
          </p:cNvPr>
          <p:cNvSpPr txBox="1"/>
          <p:nvPr/>
        </p:nvSpPr>
        <p:spPr>
          <a:xfrm>
            <a:off x="8070369" y="5081876"/>
            <a:ext cx="697627" cy="1938992"/>
          </a:xfrm>
          <a:prstGeom prst="rect">
            <a:avLst/>
          </a:prstGeom>
          <a:noFill/>
        </p:spPr>
        <p:txBody>
          <a:bodyPr wrap="none" rtlCol="0">
            <a:spAutoFit/>
          </a:bodyPr>
          <a:lstStyle/>
          <a:p>
            <a:r>
              <a:rPr lang="en-US" sz="12000" dirty="0">
                <a:solidFill>
                  <a:schemeClr val="bg1"/>
                </a:solidFill>
                <a:effectLst>
                  <a:outerShdw blurRad="38100" dist="38100" dir="2700000" algn="tl">
                    <a:srgbClr val="000000">
                      <a:alpha val="43137"/>
                    </a:srgbClr>
                  </a:outerShdw>
                </a:effectLst>
              </a:rPr>
              <a:t>”</a:t>
            </a:r>
          </a:p>
        </p:txBody>
      </p:sp>
      <p:sp>
        <p:nvSpPr>
          <p:cNvPr id="8" name="TextBox 7">
            <a:extLst>
              <a:ext uri="{FF2B5EF4-FFF2-40B4-BE49-F238E27FC236}">
                <a16:creationId xmlns:a16="http://schemas.microsoft.com/office/drawing/2014/main" id="{31A70AA0-7835-4590-A150-AA48CA245C8A}"/>
              </a:ext>
            </a:extLst>
          </p:cNvPr>
          <p:cNvSpPr txBox="1"/>
          <p:nvPr/>
        </p:nvSpPr>
        <p:spPr>
          <a:xfrm>
            <a:off x="821073" y="232759"/>
            <a:ext cx="7473848" cy="584775"/>
          </a:xfrm>
          <a:prstGeom prst="rect">
            <a:avLst/>
          </a:prstGeom>
          <a:noFill/>
        </p:spPr>
        <p:txBody>
          <a:bodyPr wrap="square" rtlCol="0">
            <a:spAutoFit/>
          </a:bodyPr>
          <a:lstStyle/>
          <a:p>
            <a:r>
              <a:rPr lang="en-US" sz="3200" b="1" dirty="0">
                <a:solidFill>
                  <a:schemeClr val="accent3"/>
                </a:solidFill>
                <a:latin typeface="Comic Sans MS" panose="030F0702030302020204" pitchFamily="66" charset="0"/>
              </a:rPr>
              <a:t>Here’s Our Starting Point for Today</a:t>
            </a:r>
          </a:p>
        </p:txBody>
      </p:sp>
    </p:spTree>
    <p:extLst>
      <p:ext uri="{BB962C8B-B14F-4D97-AF65-F5344CB8AC3E}">
        <p14:creationId xmlns:p14="http://schemas.microsoft.com/office/powerpoint/2010/main" val="382135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3BF81C-0609-40A2-8749-F773D8C5CE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22"/>
          <a:stretch/>
        </p:blipFill>
        <p:spPr>
          <a:xfrm>
            <a:off x="9241" y="-114300"/>
            <a:ext cx="9144000" cy="6972300"/>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108796"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 name="Picture 2">
            <a:extLst>
              <a:ext uri="{FF2B5EF4-FFF2-40B4-BE49-F238E27FC236}">
                <a16:creationId xmlns:a16="http://schemas.microsoft.com/office/drawing/2014/main" id="{A925E445-AAF4-4E74-8B75-73F1F51523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0954679">
            <a:off x="572741" y="1843332"/>
            <a:ext cx="2924688" cy="4463998"/>
          </a:xfrm>
          <a:prstGeom prst="rect">
            <a:avLst/>
          </a:prstGeom>
          <a:ln>
            <a:solidFill>
              <a:schemeClr val="tx1"/>
            </a:solidFill>
          </a:ln>
          <a:effectLst>
            <a:outerShdw blurRad="50800" dist="165100" dir="2700000" algn="tl" rotWithShape="0">
              <a:prstClr val="black">
                <a:alpha val="40000"/>
              </a:prstClr>
            </a:outerShdw>
          </a:effectLst>
        </p:spPr>
      </p:pic>
      <p:sp>
        <p:nvSpPr>
          <p:cNvPr id="5" name="Rectangle 4">
            <a:extLst>
              <a:ext uri="{FF2B5EF4-FFF2-40B4-BE49-F238E27FC236}">
                <a16:creationId xmlns:a16="http://schemas.microsoft.com/office/drawing/2014/main" id="{52AB9B4B-2903-4AC1-AC87-F3F58633CFA6}"/>
              </a:ext>
            </a:extLst>
          </p:cNvPr>
          <p:cNvSpPr/>
          <p:nvPr/>
        </p:nvSpPr>
        <p:spPr>
          <a:xfrm>
            <a:off x="4187541" y="1497918"/>
            <a:ext cx="4572000" cy="646331"/>
          </a:xfrm>
          <a:prstGeom prst="rect">
            <a:avLst/>
          </a:prstGeom>
        </p:spPr>
        <p:txBody>
          <a:bodyPr>
            <a:spAutoFit/>
          </a:bodyPr>
          <a:lstStyle/>
          <a:p>
            <a:r>
              <a:rPr lang="en-US" dirty="0"/>
              <a:t>“Great leaders leverage influence and relationships over title and position.” </a:t>
            </a:r>
          </a:p>
        </p:txBody>
      </p:sp>
      <p:sp>
        <p:nvSpPr>
          <p:cNvPr id="6" name="Rectangle 5">
            <a:extLst>
              <a:ext uri="{FF2B5EF4-FFF2-40B4-BE49-F238E27FC236}">
                <a16:creationId xmlns:a16="http://schemas.microsoft.com/office/drawing/2014/main" id="{E5F5BF9E-34F0-4398-9155-12CAF1C25949}"/>
              </a:ext>
            </a:extLst>
          </p:cNvPr>
          <p:cNvSpPr/>
          <p:nvPr/>
        </p:nvSpPr>
        <p:spPr>
          <a:xfrm>
            <a:off x="4187541" y="2328545"/>
            <a:ext cx="4572000" cy="1477328"/>
          </a:xfrm>
          <a:prstGeom prst="rect">
            <a:avLst/>
          </a:prstGeom>
        </p:spPr>
        <p:txBody>
          <a:bodyPr>
            <a:spAutoFit/>
          </a:bodyPr>
          <a:lstStyle/>
          <a:p>
            <a:r>
              <a:rPr lang="en-US" dirty="0">
                <a:solidFill>
                  <a:srgbClr val="FFFF00"/>
                </a:solidFill>
                <a:effectLst>
                  <a:outerShdw blurRad="38100" dist="38100" dir="2700000" algn="tl">
                    <a:srgbClr val="000000">
                      <a:alpha val="43137"/>
                    </a:srgbClr>
                  </a:outerShdw>
                </a:effectLst>
                <a:latin typeface="Calibri" panose="020F0502020204030204" pitchFamily="34" charset="0"/>
              </a:rPr>
              <a:t>“Leaders don’t sit back and point fingers. Leaders lead with the authority of leadership . . . or without it. The authority is largely irrelevant—if you are a leader, you will lead when you are needed.” </a:t>
            </a:r>
          </a:p>
        </p:txBody>
      </p:sp>
      <p:sp>
        <p:nvSpPr>
          <p:cNvPr id="7" name="Rectangle 6">
            <a:extLst>
              <a:ext uri="{FF2B5EF4-FFF2-40B4-BE49-F238E27FC236}">
                <a16:creationId xmlns:a16="http://schemas.microsoft.com/office/drawing/2014/main" id="{C26DE1EE-3A4E-4B4D-BA9A-15DFB81257B9}"/>
              </a:ext>
            </a:extLst>
          </p:cNvPr>
          <p:cNvSpPr/>
          <p:nvPr/>
        </p:nvSpPr>
        <p:spPr>
          <a:xfrm>
            <a:off x="4187541" y="3990171"/>
            <a:ext cx="4572000" cy="646331"/>
          </a:xfrm>
          <a:prstGeom prst="rect">
            <a:avLst/>
          </a:prstGeom>
        </p:spPr>
        <p:txBody>
          <a:bodyPr>
            <a:spAutoFit/>
          </a:bodyPr>
          <a:lstStyle/>
          <a:p>
            <a:r>
              <a:rPr lang="en-US" dirty="0">
                <a:solidFill>
                  <a:srgbClr val="FFFF00"/>
                </a:solidFill>
                <a:latin typeface="MV Boli" panose="02000500030200090000" pitchFamily="2" charset="0"/>
                <a:cs typeface="MV Boli" panose="02000500030200090000" pitchFamily="2" charset="0"/>
              </a:rPr>
              <a:t>“The best leaders lead like they’re not in charge even when they are.” </a:t>
            </a:r>
          </a:p>
        </p:txBody>
      </p:sp>
      <p:sp>
        <p:nvSpPr>
          <p:cNvPr id="8" name="Rectangle 7">
            <a:extLst>
              <a:ext uri="{FF2B5EF4-FFF2-40B4-BE49-F238E27FC236}">
                <a16:creationId xmlns:a16="http://schemas.microsoft.com/office/drawing/2014/main" id="{C889CA36-62AE-475E-8DE1-783395FBCB64}"/>
              </a:ext>
            </a:extLst>
          </p:cNvPr>
          <p:cNvSpPr/>
          <p:nvPr/>
        </p:nvSpPr>
        <p:spPr>
          <a:xfrm>
            <a:off x="4187541" y="4820799"/>
            <a:ext cx="4572000" cy="646331"/>
          </a:xfrm>
          <a:prstGeom prst="rect">
            <a:avLst/>
          </a:prstGeom>
        </p:spPr>
        <p:txBody>
          <a:bodyPr>
            <a:spAutoFit/>
          </a:bodyPr>
          <a:lstStyle/>
          <a:p>
            <a:r>
              <a:rPr lang="en-US" dirty="0">
                <a:solidFill>
                  <a:srgbClr val="FFFF00"/>
                </a:solidFill>
                <a:latin typeface="Comic Sans MS" panose="030F0702030302020204" pitchFamily="66" charset="0"/>
              </a:rPr>
              <a:t>“Influence has always been, and will always be, the currency of leadership.”</a:t>
            </a:r>
          </a:p>
        </p:txBody>
      </p:sp>
      <p:sp>
        <p:nvSpPr>
          <p:cNvPr id="9" name="Rectangle 8">
            <a:extLst>
              <a:ext uri="{FF2B5EF4-FFF2-40B4-BE49-F238E27FC236}">
                <a16:creationId xmlns:a16="http://schemas.microsoft.com/office/drawing/2014/main" id="{78296464-BF94-49CF-B434-08369A67C636}"/>
              </a:ext>
            </a:extLst>
          </p:cNvPr>
          <p:cNvSpPr/>
          <p:nvPr/>
        </p:nvSpPr>
        <p:spPr>
          <a:xfrm>
            <a:off x="4187541" y="5651426"/>
            <a:ext cx="4787900" cy="923330"/>
          </a:xfrm>
          <a:prstGeom prst="rect">
            <a:avLst/>
          </a:prstGeom>
        </p:spPr>
        <p:txBody>
          <a:bodyPr wrap="square">
            <a:spAutoFit/>
          </a:bodyPr>
          <a:lstStyle/>
          <a:p>
            <a:r>
              <a:rPr lang="en-US" dirty="0">
                <a:solidFill>
                  <a:srgbClr val="FFFF00"/>
                </a:solidFill>
                <a:latin typeface="Kristen ITC" panose="03050502040202030202" pitchFamily="66" charset="0"/>
              </a:rPr>
              <a:t>“The more challenging the conversation, the more private it should be. </a:t>
            </a:r>
          </a:p>
          <a:p>
            <a:r>
              <a:rPr lang="en-US" b="1" dirty="0">
                <a:solidFill>
                  <a:srgbClr val="FFFF00"/>
                </a:solidFill>
                <a:latin typeface="Kristen ITC" panose="03050502040202030202" pitchFamily="66" charset="0"/>
              </a:rPr>
              <a:t>Challenge privately. Champion publicly.</a:t>
            </a:r>
            <a:r>
              <a:rPr lang="en-US" dirty="0">
                <a:solidFill>
                  <a:srgbClr val="FFFF00"/>
                </a:solidFill>
                <a:latin typeface="Kristen ITC" panose="03050502040202030202" pitchFamily="66" charset="0"/>
              </a:rPr>
              <a:t>”</a:t>
            </a:r>
          </a:p>
        </p:txBody>
      </p:sp>
      <p:sp>
        <p:nvSpPr>
          <p:cNvPr id="2" name="TextBox 1">
            <a:extLst>
              <a:ext uri="{FF2B5EF4-FFF2-40B4-BE49-F238E27FC236}">
                <a16:creationId xmlns:a16="http://schemas.microsoft.com/office/drawing/2014/main" id="{41480612-7F4F-4B90-BA3B-B5130F6A2C37}"/>
              </a:ext>
            </a:extLst>
          </p:cNvPr>
          <p:cNvSpPr txBox="1"/>
          <p:nvPr/>
        </p:nvSpPr>
        <p:spPr>
          <a:xfrm rot="20942133">
            <a:off x="916699" y="4463246"/>
            <a:ext cx="1881925" cy="369332"/>
          </a:xfrm>
          <a:prstGeom prst="rect">
            <a:avLst/>
          </a:prstGeom>
          <a:noFill/>
        </p:spPr>
        <p:txBody>
          <a:bodyPr wrap="none" rtlCol="0">
            <a:spAutoFit/>
          </a:bodyPr>
          <a:lstStyle/>
          <a:p>
            <a:r>
              <a:rPr lang="en-US" b="1" dirty="0">
                <a:solidFill>
                  <a:srgbClr val="3E3738"/>
                </a:solidFill>
              </a:rPr>
              <a:t>TOP 5 QUOTES</a:t>
            </a:r>
          </a:p>
        </p:txBody>
      </p:sp>
    </p:spTree>
    <p:extLst>
      <p:ext uri="{BB962C8B-B14F-4D97-AF65-F5344CB8AC3E}">
        <p14:creationId xmlns:p14="http://schemas.microsoft.com/office/powerpoint/2010/main" val="1686284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94554"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 name="Picture 6">
            <a:extLst>
              <a:ext uri="{FF2B5EF4-FFF2-40B4-BE49-F238E27FC236}">
                <a16:creationId xmlns:a16="http://schemas.microsoft.com/office/drawing/2014/main" id="{24EB1107-CA6D-44FB-814D-4740BE81CD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15577">
            <a:off x="675300" y="1983092"/>
            <a:ext cx="2841054" cy="4291877"/>
          </a:xfrm>
          <a:prstGeom prst="rect">
            <a:avLst/>
          </a:prstGeom>
          <a:effectLst>
            <a:outerShdw blurRad="50800" dist="152400" dir="2700000" algn="tl" rotWithShape="0">
              <a:prstClr val="black">
                <a:alpha val="40000"/>
              </a:prstClr>
            </a:outerShdw>
          </a:effectLst>
        </p:spPr>
      </p:pic>
      <p:sp>
        <p:nvSpPr>
          <p:cNvPr id="8" name="TextBox 7">
            <a:extLst>
              <a:ext uri="{FF2B5EF4-FFF2-40B4-BE49-F238E27FC236}">
                <a16:creationId xmlns:a16="http://schemas.microsoft.com/office/drawing/2014/main" id="{91B5DFC1-7C1E-4342-BC87-09C1EAEBBC3C}"/>
              </a:ext>
            </a:extLst>
          </p:cNvPr>
          <p:cNvSpPr txBox="1"/>
          <p:nvPr/>
        </p:nvSpPr>
        <p:spPr>
          <a:xfrm>
            <a:off x="4555031" y="715127"/>
            <a:ext cx="4030774" cy="954107"/>
          </a:xfrm>
          <a:prstGeom prst="rect">
            <a:avLst/>
          </a:prstGeom>
          <a:noFill/>
        </p:spPr>
        <p:txBody>
          <a:bodyPr wrap="square" rtlCol="0">
            <a:spAutoFit/>
          </a:bodyPr>
          <a:lstStyle/>
          <a:p>
            <a:pPr algn="ctr"/>
            <a:r>
              <a:rPr lang="en-US" sz="2800" dirty="0">
                <a:solidFill>
                  <a:srgbClr val="E45200"/>
                </a:solidFill>
                <a:latin typeface="Arial Rounded MT Bold" panose="020F0704030504030204" pitchFamily="34" charset="0"/>
              </a:rPr>
              <a:t>You Have Permission To SCREW UP</a:t>
            </a:r>
          </a:p>
        </p:txBody>
      </p:sp>
      <p:sp>
        <p:nvSpPr>
          <p:cNvPr id="9" name="TextBox 8">
            <a:extLst>
              <a:ext uri="{FF2B5EF4-FFF2-40B4-BE49-F238E27FC236}">
                <a16:creationId xmlns:a16="http://schemas.microsoft.com/office/drawing/2014/main" id="{DC69D93F-F141-4F69-B479-2055A487B8BA}"/>
              </a:ext>
            </a:extLst>
          </p:cNvPr>
          <p:cNvSpPr txBox="1"/>
          <p:nvPr/>
        </p:nvSpPr>
        <p:spPr>
          <a:xfrm>
            <a:off x="4911233" y="1834874"/>
            <a:ext cx="3318373" cy="4339650"/>
          </a:xfrm>
          <a:prstGeom prst="rect">
            <a:avLst/>
          </a:prstGeom>
          <a:noFill/>
        </p:spPr>
        <p:txBody>
          <a:bodyPr wrap="square" rtlCol="0">
            <a:spAutoFit/>
          </a:bodyPr>
          <a:lstStyle/>
          <a:p>
            <a:pPr algn="ctr"/>
            <a:r>
              <a:rPr lang="en-US" sz="2400" b="1" dirty="0">
                <a:solidFill>
                  <a:srgbClr val="25C3C2"/>
                </a:solidFill>
              </a:rPr>
              <a:t>Leadership is a Verb</a:t>
            </a:r>
          </a:p>
          <a:p>
            <a:pPr algn="ctr"/>
            <a:r>
              <a:rPr lang="en-US" sz="2400" b="1" dirty="0">
                <a:solidFill>
                  <a:srgbClr val="25C3C2"/>
                </a:solidFill>
              </a:rPr>
              <a:t>Influence is a Skill</a:t>
            </a:r>
          </a:p>
          <a:p>
            <a:pPr algn="ctr"/>
            <a:r>
              <a:rPr lang="en-US" sz="2400" b="1" dirty="0">
                <a:solidFill>
                  <a:srgbClr val="25C3C2"/>
                </a:solidFill>
              </a:rPr>
              <a:t>Both can be learned</a:t>
            </a:r>
          </a:p>
          <a:p>
            <a:pPr algn="ctr"/>
            <a:r>
              <a:rPr lang="en-US" sz="2400" b="1" dirty="0">
                <a:solidFill>
                  <a:srgbClr val="25C3C2"/>
                </a:solidFill>
              </a:rPr>
              <a:t>Both are a choice</a:t>
            </a:r>
          </a:p>
          <a:p>
            <a:pPr algn="ctr"/>
            <a:endParaRPr lang="en-US" sz="1200" dirty="0"/>
          </a:p>
          <a:p>
            <a:pPr algn="ctr"/>
            <a:r>
              <a:rPr lang="en-US" sz="2400" b="1" dirty="0">
                <a:solidFill>
                  <a:srgbClr val="E45200"/>
                </a:solidFill>
              </a:rPr>
              <a:t>You have to put in the work</a:t>
            </a:r>
          </a:p>
          <a:p>
            <a:pPr algn="ctr"/>
            <a:endParaRPr lang="en-US" sz="1200" dirty="0"/>
          </a:p>
          <a:p>
            <a:pPr algn="ctr"/>
            <a:r>
              <a:rPr lang="en-US" sz="2400" b="1" dirty="0">
                <a:solidFill>
                  <a:srgbClr val="25C3C2"/>
                </a:solidFill>
              </a:rPr>
              <a:t>Go ahead… </a:t>
            </a:r>
          </a:p>
          <a:p>
            <a:pPr algn="ctr"/>
            <a:r>
              <a:rPr lang="en-US" sz="2400" b="1" dirty="0">
                <a:solidFill>
                  <a:srgbClr val="25C3C2"/>
                </a:solidFill>
              </a:rPr>
              <a:t>Screw Some Stuff Up</a:t>
            </a:r>
          </a:p>
          <a:p>
            <a:pPr algn="ctr"/>
            <a:endParaRPr lang="en-US" sz="1200" dirty="0"/>
          </a:p>
          <a:p>
            <a:pPr algn="ctr"/>
            <a:r>
              <a:rPr lang="en-US" sz="2400" b="1" dirty="0">
                <a:solidFill>
                  <a:srgbClr val="E45200"/>
                </a:solidFill>
              </a:rPr>
              <a:t>It will make you </a:t>
            </a:r>
          </a:p>
          <a:p>
            <a:pPr algn="ctr"/>
            <a:r>
              <a:rPr lang="en-US" sz="2400" b="1" dirty="0">
                <a:solidFill>
                  <a:srgbClr val="E45200"/>
                </a:solidFill>
              </a:rPr>
              <a:t>a Great Leader</a:t>
            </a:r>
          </a:p>
        </p:txBody>
      </p:sp>
      <p:sp>
        <p:nvSpPr>
          <p:cNvPr id="11" name="Rectangle 10">
            <a:extLst>
              <a:ext uri="{FF2B5EF4-FFF2-40B4-BE49-F238E27FC236}">
                <a16:creationId xmlns:a16="http://schemas.microsoft.com/office/drawing/2014/main" id="{BC9D922E-7B63-4D8A-AFFF-BCDC5BF17797}"/>
              </a:ext>
            </a:extLst>
          </p:cNvPr>
          <p:cNvSpPr/>
          <p:nvPr/>
        </p:nvSpPr>
        <p:spPr>
          <a:xfrm>
            <a:off x="127005" y="94904"/>
            <a:ext cx="4140200" cy="1508105"/>
          </a:xfrm>
          <a:prstGeom prst="rect">
            <a:avLst/>
          </a:prstGeom>
        </p:spPr>
        <p:txBody>
          <a:bodyPr wrap="square">
            <a:spAutoFit/>
          </a:bodyPr>
          <a:lstStyle/>
          <a:p>
            <a:pPr lvl="0"/>
            <a:r>
              <a:rPr lang="en-US" sz="3600" b="1" dirty="0">
                <a:solidFill>
                  <a:srgbClr val="25C3C2"/>
                </a:solidFill>
                <a:latin typeface="Arial Rounded MT Bold" panose="020F0704030504030204" pitchFamily="34" charset="0"/>
              </a:rPr>
              <a:t>One Last TIP</a:t>
            </a:r>
          </a:p>
          <a:p>
            <a:pPr lvl="0"/>
            <a:r>
              <a:rPr lang="en-US" sz="2800" dirty="0">
                <a:solidFill>
                  <a:srgbClr val="E45200"/>
                </a:solidFill>
                <a:latin typeface="Arial Rounded MT Bold" panose="020F0704030504030204" pitchFamily="34" charset="0"/>
              </a:rPr>
              <a:t>Theory into Practice</a:t>
            </a:r>
          </a:p>
          <a:p>
            <a:pPr lvl="0"/>
            <a:r>
              <a:rPr lang="en-US" sz="2800" dirty="0">
                <a:solidFill>
                  <a:srgbClr val="E45200"/>
                </a:solidFill>
                <a:latin typeface="Arial Rounded MT Bold" panose="020F0704030504030204" pitchFamily="34" charset="0"/>
              </a:rPr>
              <a:t>from Burke</a:t>
            </a:r>
          </a:p>
        </p:txBody>
      </p:sp>
      <p:sp>
        <p:nvSpPr>
          <p:cNvPr id="12" name="Rectangle 11">
            <a:extLst>
              <a:ext uri="{FF2B5EF4-FFF2-40B4-BE49-F238E27FC236}">
                <a16:creationId xmlns:a16="http://schemas.microsoft.com/office/drawing/2014/main" id="{87F6BB7F-4A2F-415D-A6D2-343F0E96AF36}"/>
              </a:ext>
            </a:extLst>
          </p:cNvPr>
          <p:cNvSpPr/>
          <p:nvPr/>
        </p:nvSpPr>
        <p:spPr>
          <a:xfrm>
            <a:off x="4508505" y="419100"/>
            <a:ext cx="4038600" cy="6032500"/>
          </a:xfrm>
          <a:prstGeom prst="rect">
            <a:avLst/>
          </a:prstGeom>
          <a:noFill/>
          <a:ln>
            <a:solidFill>
              <a:srgbClr val="25C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24927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56A8E-19E8-424F-9A84-7E9CF19541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42" y="-12700"/>
            <a:ext cx="9144000" cy="3384129"/>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75128"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Rectangle 4">
            <a:extLst>
              <a:ext uri="{FF2B5EF4-FFF2-40B4-BE49-F238E27FC236}">
                <a16:creationId xmlns:a16="http://schemas.microsoft.com/office/drawing/2014/main" id="{29BE119A-6926-467C-843E-E8915C8A4C60}"/>
              </a:ext>
            </a:extLst>
          </p:cNvPr>
          <p:cNvSpPr/>
          <p:nvPr/>
        </p:nvSpPr>
        <p:spPr>
          <a:xfrm>
            <a:off x="9242" y="3371596"/>
            <a:ext cx="4572000" cy="3486404"/>
          </a:xfrm>
          <a:prstGeom prst="rect">
            <a:avLst/>
          </a:prstGeom>
          <a:gradFill>
            <a:gsLst>
              <a:gs pos="30000">
                <a:srgbClr val="1DA2C5"/>
              </a:gs>
              <a:gs pos="100000">
                <a:srgbClr val="45B1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113B4872-9BEB-435F-A1C0-FC91FEFEB7DF}"/>
              </a:ext>
            </a:extLst>
          </p:cNvPr>
          <p:cNvSpPr/>
          <p:nvPr/>
        </p:nvSpPr>
        <p:spPr>
          <a:xfrm>
            <a:off x="4581242" y="3371596"/>
            <a:ext cx="4572000" cy="3486404"/>
          </a:xfrm>
          <a:prstGeom prst="rect">
            <a:avLst/>
          </a:prstGeom>
          <a:gradFill>
            <a:gsLst>
              <a:gs pos="30000">
                <a:srgbClr val="45B1A0"/>
              </a:gs>
              <a:gs pos="100000">
                <a:srgbClr val="1DA2C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2948158A-0CB4-4B32-997D-2324688FDCD9}"/>
              </a:ext>
            </a:extLst>
          </p:cNvPr>
          <p:cNvSpPr txBox="1"/>
          <p:nvPr/>
        </p:nvSpPr>
        <p:spPr>
          <a:xfrm>
            <a:off x="445275" y="4432050"/>
            <a:ext cx="3917950" cy="2259080"/>
          </a:xfrm>
          <a:prstGeom prst="rect">
            <a:avLst/>
          </a:prstGeom>
          <a:noFill/>
        </p:spPr>
        <p:txBody>
          <a:bodyPr wrap="square" rtlCol="0">
            <a:spAutoFit/>
          </a:bodyPr>
          <a:lstStyle/>
          <a:p>
            <a:pPr algn="ctr">
              <a:lnSpc>
                <a:spcPct val="88000"/>
              </a:lnSpc>
            </a:pPr>
            <a:r>
              <a:rPr lang="en-US" sz="4000" b="1" dirty="0">
                <a:solidFill>
                  <a:schemeClr val="bg1"/>
                </a:solidFill>
                <a:latin typeface="Comic Sans MS" panose="030F0702030302020204" pitchFamily="66" charset="0"/>
              </a:rPr>
              <a:t>SPEAK</a:t>
            </a:r>
            <a:r>
              <a:rPr lang="en-US" sz="4000" dirty="0">
                <a:solidFill>
                  <a:schemeClr val="bg1"/>
                </a:solidFill>
                <a:latin typeface="Comic Sans MS" panose="030F0702030302020204" pitchFamily="66" charset="0"/>
              </a:rPr>
              <a:t> in such a way that others love to </a:t>
            </a:r>
            <a:r>
              <a:rPr lang="en-US" sz="4000" b="1" dirty="0">
                <a:solidFill>
                  <a:schemeClr val="bg1"/>
                </a:solidFill>
                <a:latin typeface="Comic Sans MS" panose="030F0702030302020204" pitchFamily="66" charset="0"/>
              </a:rPr>
              <a:t>LISTEN</a:t>
            </a:r>
            <a:r>
              <a:rPr lang="en-US" sz="4000" dirty="0">
                <a:solidFill>
                  <a:schemeClr val="bg1"/>
                </a:solidFill>
                <a:latin typeface="Comic Sans MS" panose="030F0702030302020204" pitchFamily="66" charset="0"/>
              </a:rPr>
              <a:t> to you</a:t>
            </a:r>
          </a:p>
        </p:txBody>
      </p:sp>
      <p:sp>
        <p:nvSpPr>
          <p:cNvPr id="11" name="TextBox 10">
            <a:extLst>
              <a:ext uri="{FF2B5EF4-FFF2-40B4-BE49-F238E27FC236}">
                <a16:creationId xmlns:a16="http://schemas.microsoft.com/office/drawing/2014/main" id="{1AC700BB-75CC-4417-A251-35730A16FCBB}"/>
              </a:ext>
            </a:extLst>
          </p:cNvPr>
          <p:cNvSpPr txBox="1"/>
          <p:nvPr/>
        </p:nvSpPr>
        <p:spPr>
          <a:xfrm>
            <a:off x="4799258" y="4432050"/>
            <a:ext cx="3917950" cy="2259080"/>
          </a:xfrm>
          <a:prstGeom prst="rect">
            <a:avLst/>
          </a:prstGeom>
          <a:noFill/>
        </p:spPr>
        <p:txBody>
          <a:bodyPr wrap="square" rtlCol="0">
            <a:spAutoFit/>
          </a:bodyPr>
          <a:lstStyle/>
          <a:p>
            <a:pPr algn="ctr">
              <a:lnSpc>
                <a:spcPct val="88000"/>
              </a:lnSpc>
            </a:pPr>
            <a:r>
              <a:rPr lang="en-US" sz="4000" b="1" dirty="0">
                <a:solidFill>
                  <a:schemeClr val="bg1"/>
                </a:solidFill>
                <a:latin typeface="Comic Sans MS" panose="030F0702030302020204" pitchFamily="66" charset="0"/>
              </a:rPr>
              <a:t>LISTEN</a:t>
            </a:r>
            <a:r>
              <a:rPr lang="en-US" sz="4000" dirty="0">
                <a:solidFill>
                  <a:schemeClr val="bg1"/>
                </a:solidFill>
                <a:latin typeface="Comic Sans MS" panose="030F0702030302020204" pitchFamily="66" charset="0"/>
              </a:rPr>
              <a:t> in such a way that others love to </a:t>
            </a:r>
            <a:r>
              <a:rPr lang="en-US" sz="4000" b="1" dirty="0">
                <a:solidFill>
                  <a:schemeClr val="bg1"/>
                </a:solidFill>
                <a:latin typeface="Comic Sans MS" panose="030F0702030302020204" pitchFamily="66" charset="0"/>
              </a:rPr>
              <a:t>SPEAK</a:t>
            </a:r>
            <a:r>
              <a:rPr lang="en-US" sz="4000" dirty="0">
                <a:solidFill>
                  <a:schemeClr val="bg1"/>
                </a:solidFill>
                <a:latin typeface="Comic Sans MS" panose="030F0702030302020204" pitchFamily="66" charset="0"/>
              </a:rPr>
              <a:t> to you</a:t>
            </a:r>
          </a:p>
        </p:txBody>
      </p:sp>
      <p:sp>
        <p:nvSpPr>
          <p:cNvPr id="6" name="TextBox 5">
            <a:extLst>
              <a:ext uri="{FF2B5EF4-FFF2-40B4-BE49-F238E27FC236}">
                <a16:creationId xmlns:a16="http://schemas.microsoft.com/office/drawing/2014/main" id="{3147D6B2-133C-4CC4-A7C8-63F6B425FBD3}"/>
              </a:ext>
            </a:extLst>
          </p:cNvPr>
          <p:cNvSpPr txBox="1"/>
          <p:nvPr/>
        </p:nvSpPr>
        <p:spPr>
          <a:xfrm>
            <a:off x="9242" y="3371430"/>
            <a:ext cx="9144000" cy="646331"/>
          </a:xfrm>
          <a:prstGeom prst="rect">
            <a:avLst/>
          </a:prstGeom>
          <a:noFill/>
          <a:effectLst>
            <a:softEdge rad="63500"/>
          </a:effectLst>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rPr>
              <a:t>How can you be one of those people</a:t>
            </a:r>
            <a:r>
              <a:rPr lang="en-US" sz="3600" dirty="0">
                <a:solidFill>
                  <a:schemeClr val="bg1"/>
                </a:solidFill>
              </a:rPr>
              <a:t>?</a:t>
            </a:r>
          </a:p>
        </p:txBody>
      </p:sp>
      <p:sp>
        <p:nvSpPr>
          <p:cNvPr id="2" name="Rectangle 1">
            <a:extLst>
              <a:ext uri="{FF2B5EF4-FFF2-40B4-BE49-F238E27FC236}">
                <a16:creationId xmlns:a16="http://schemas.microsoft.com/office/drawing/2014/main" id="{4363AD5B-404C-4ADD-86AC-BB2B5747CFA5}"/>
              </a:ext>
            </a:extLst>
          </p:cNvPr>
          <p:cNvSpPr/>
          <p:nvPr/>
        </p:nvSpPr>
        <p:spPr>
          <a:xfrm>
            <a:off x="6027906" y="2347415"/>
            <a:ext cx="3125337" cy="1024014"/>
          </a:xfrm>
          <a:prstGeom prst="rect">
            <a:avLst/>
          </a:prstGeom>
          <a:solidFill>
            <a:schemeClr val="accent1"/>
          </a:solidFill>
          <a:ln w="190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7" name="Picture 6">
            <a:extLst>
              <a:ext uri="{FF2B5EF4-FFF2-40B4-BE49-F238E27FC236}">
                <a16:creationId xmlns:a16="http://schemas.microsoft.com/office/drawing/2014/main" id="{CD523C24-DAA8-4EC6-857B-04B017516E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45634" y="2508093"/>
            <a:ext cx="2584754" cy="792002"/>
          </a:xfrm>
          <a:prstGeom prst="rect">
            <a:avLst/>
          </a:prstGeom>
          <a:noFill/>
        </p:spPr>
      </p:pic>
      <p:pic>
        <p:nvPicPr>
          <p:cNvPr id="12" name="Picture 11">
            <a:extLst>
              <a:ext uri="{FF2B5EF4-FFF2-40B4-BE49-F238E27FC236}">
                <a16:creationId xmlns:a16="http://schemas.microsoft.com/office/drawing/2014/main" id="{C69AFF81-5DC6-4546-AD0B-109B710CF7C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2952" y="531189"/>
            <a:ext cx="1091294" cy="1075946"/>
          </a:xfrm>
          <a:prstGeom prst="rect">
            <a:avLst/>
          </a:prstGeom>
        </p:spPr>
      </p:pic>
    </p:spTree>
    <p:extLst>
      <p:ext uri="{BB962C8B-B14F-4D97-AF65-F5344CB8AC3E}">
        <p14:creationId xmlns:p14="http://schemas.microsoft.com/office/powerpoint/2010/main" val="677151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CB5E9D-2081-4134-8CA6-6BC1CD70DBB9}"/>
              </a:ext>
            </a:extLst>
          </p:cNvPr>
          <p:cNvSpPr/>
          <p:nvPr/>
        </p:nvSpPr>
        <p:spPr>
          <a:xfrm>
            <a:off x="9240" y="1"/>
            <a:ext cx="9144000" cy="1151011"/>
          </a:xfrm>
          <a:prstGeom prst="rect">
            <a:avLst/>
          </a:prstGeom>
          <a:solidFill>
            <a:srgbClr val="336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BA030F23-E685-421D-8927-EEA984A7E940}"/>
              </a:ext>
            </a:extLst>
          </p:cNvPr>
          <p:cNvPicPr>
            <a:picLocks noChangeAspect="1"/>
          </p:cNvPicPr>
          <p:nvPr/>
        </p:nvPicPr>
        <p:blipFill rotWithShape="1">
          <a:blip r:embed="rId4"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21940" y="5721192"/>
            <a:ext cx="9131301" cy="1173038"/>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95586"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E734C264-54FA-425D-9CA0-22234EBC76FF}"/>
              </a:ext>
            </a:extLst>
          </p:cNvPr>
          <p:cNvSpPr txBox="1"/>
          <p:nvPr/>
        </p:nvSpPr>
        <p:spPr>
          <a:xfrm>
            <a:off x="161641" y="113841"/>
            <a:ext cx="6195029" cy="1015663"/>
          </a:xfrm>
          <a:prstGeom prst="rect">
            <a:avLst/>
          </a:prstGeom>
          <a:noFill/>
        </p:spPr>
        <p:txBody>
          <a:bodyPr wrap="none" rtlCol="0">
            <a:spAutoFit/>
          </a:bodyPr>
          <a:lstStyle/>
          <a:p>
            <a:r>
              <a:rPr lang="en-US" sz="3600" b="1" dirty="0">
                <a:solidFill>
                  <a:srgbClr val="9CB6DD"/>
                </a:solidFill>
              </a:rPr>
              <a:t>Reinforce the IWA Learning</a:t>
            </a:r>
          </a:p>
          <a:p>
            <a:r>
              <a:rPr lang="en-US" sz="2400" i="1" dirty="0">
                <a:solidFill>
                  <a:srgbClr val="9CB6DD"/>
                </a:solidFill>
              </a:rPr>
              <a:t>Bradford –Cohen Model in Action</a:t>
            </a:r>
          </a:p>
        </p:txBody>
      </p:sp>
      <p:sp>
        <p:nvSpPr>
          <p:cNvPr id="3" name="TextBox 2">
            <a:extLst>
              <a:ext uri="{FF2B5EF4-FFF2-40B4-BE49-F238E27FC236}">
                <a16:creationId xmlns:a16="http://schemas.microsoft.com/office/drawing/2014/main" id="{2D7381D3-D979-45CB-A445-AF68E57404DD}"/>
              </a:ext>
            </a:extLst>
          </p:cNvPr>
          <p:cNvSpPr txBox="1"/>
          <p:nvPr/>
        </p:nvSpPr>
        <p:spPr>
          <a:xfrm>
            <a:off x="465721" y="3333386"/>
            <a:ext cx="3924133" cy="2185214"/>
          </a:xfrm>
          <a:prstGeom prst="rect">
            <a:avLst/>
          </a:prstGeom>
          <a:noFill/>
        </p:spPr>
        <p:txBody>
          <a:bodyPr wrap="square" rtlCol="0">
            <a:spAutoFit/>
          </a:bodyPr>
          <a:lstStyle/>
          <a:p>
            <a:pPr defTabSz="177800"/>
            <a:r>
              <a:rPr lang="en-US" dirty="0">
                <a:solidFill>
                  <a:schemeClr val="tx2"/>
                </a:solidFill>
              </a:rPr>
              <a:t>I came today believing </a:t>
            </a:r>
            <a:r>
              <a:rPr lang="en-US" b="1" dirty="0">
                <a:solidFill>
                  <a:schemeClr val="tx2"/>
                </a:solidFill>
              </a:rPr>
              <a:t>all of you are allies</a:t>
            </a:r>
            <a:r>
              <a:rPr lang="en-US" dirty="0">
                <a:solidFill>
                  <a:schemeClr val="tx2"/>
                </a:solidFill>
              </a:rPr>
              <a:t>, interested in growth 						and development of self and 					others</a:t>
            </a:r>
          </a:p>
          <a:p>
            <a:endParaRPr lang="en-US" sz="1000" dirty="0">
              <a:solidFill>
                <a:schemeClr val="tx2"/>
              </a:solidFill>
            </a:endParaRPr>
          </a:p>
          <a:p>
            <a:pPr defTabSz="177800"/>
            <a:r>
              <a:rPr lang="en-US" dirty="0">
                <a:solidFill>
                  <a:schemeClr val="tx2"/>
                </a:solidFill>
              </a:rPr>
              <a:t>				</a:t>
            </a:r>
            <a:r>
              <a:rPr lang="en-US" b="1" dirty="0">
                <a:solidFill>
                  <a:schemeClr val="tx2"/>
                </a:solidFill>
              </a:rPr>
              <a:t>My goals and objectives 						were crystal clear</a:t>
            </a:r>
            <a:r>
              <a:rPr lang="en-US" dirty="0">
                <a:solidFill>
                  <a:schemeClr val="tx2"/>
                </a:solidFill>
              </a:rPr>
              <a:t>, as was 						my role for todays session</a:t>
            </a:r>
          </a:p>
        </p:txBody>
      </p:sp>
      <p:sp>
        <p:nvSpPr>
          <p:cNvPr id="5" name="TextBox 4">
            <a:extLst>
              <a:ext uri="{FF2B5EF4-FFF2-40B4-BE49-F238E27FC236}">
                <a16:creationId xmlns:a16="http://schemas.microsoft.com/office/drawing/2014/main" id="{FC5A57FE-F486-40D2-8E1B-649391B78E99}"/>
              </a:ext>
            </a:extLst>
          </p:cNvPr>
          <p:cNvSpPr txBox="1"/>
          <p:nvPr/>
        </p:nvSpPr>
        <p:spPr>
          <a:xfrm>
            <a:off x="5151867" y="1228130"/>
            <a:ext cx="3924299" cy="4308872"/>
          </a:xfrm>
          <a:prstGeom prst="rect">
            <a:avLst/>
          </a:prstGeom>
          <a:noFill/>
        </p:spPr>
        <p:txBody>
          <a:bodyPr wrap="square" rtlCol="0">
            <a:spAutoFit/>
          </a:bodyPr>
          <a:lstStyle/>
          <a:p>
            <a:r>
              <a:rPr lang="en-US" dirty="0">
                <a:solidFill>
                  <a:schemeClr val="tx2"/>
                </a:solidFill>
              </a:rPr>
              <a:t>As an experienced leader and lifelong learner, I think I am able to </a:t>
            </a:r>
            <a:r>
              <a:rPr lang="en-US" b="1" dirty="0">
                <a:solidFill>
                  <a:schemeClr val="tx2"/>
                </a:solidFill>
              </a:rPr>
              <a:t>diagnose your world </a:t>
            </a:r>
            <a:r>
              <a:rPr lang="en-US" dirty="0">
                <a:solidFill>
                  <a:schemeClr val="tx2"/>
                </a:solidFill>
              </a:rPr>
              <a:t>and have “walked a mile in your shoes”</a:t>
            </a:r>
          </a:p>
          <a:p>
            <a:endParaRPr lang="en-US" dirty="0">
              <a:solidFill>
                <a:schemeClr val="tx2"/>
              </a:solidFill>
            </a:endParaRPr>
          </a:p>
          <a:p>
            <a:r>
              <a:rPr lang="en-US" dirty="0">
                <a:solidFill>
                  <a:schemeClr val="tx2"/>
                </a:solidFill>
              </a:rPr>
              <a:t>We have some </a:t>
            </a:r>
            <a:r>
              <a:rPr lang="en-US" b="1" dirty="0">
                <a:solidFill>
                  <a:schemeClr val="tx2"/>
                </a:solidFill>
              </a:rPr>
              <a:t>similar currencies </a:t>
            </a:r>
            <a:r>
              <a:rPr lang="en-US" dirty="0">
                <a:solidFill>
                  <a:schemeClr val="tx2"/>
                </a:solidFill>
              </a:rPr>
              <a:t>in our careers, which help you build trust, confidence and integrity</a:t>
            </a:r>
          </a:p>
          <a:p>
            <a:endParaRPr lang="en-US" sz="1600" dirty="0">
              <a:solidFill>
                <a:schemeClr val="tx2"/>
              </a:solidFill>
            </a:endParaRPr>
          </a:p>
          <a:p>
            <a:r>
              <a:rPr lang="en-US" dirty="0">
                <a:solidFill>
                  <a:schemeClr val="tx2"/>
                </a:solidFill>
              </a:rPr>
              <a:t>Hopefully we </a:t>
            </a:r>
            <a:r>
              <a:rPr lang="en-US" b="1" dirty="0">
                <a:solidFill>
                  <a:schemeClr val="tx2"/>
                </a:solidFill>
              </a:rPr>
              <a:t>built a rapport </a:t>
            </a:r>
            <a:r>
              <a:rPr lang="en-US" dirty="0">
                <a:solidFill>
                  <a:schemeClr val="tx2"/>
                </a:solidFill>
              </a:rPr>
              <a:t>here </a:t>
            </a:r>
          </a:p>
          <a:p>
            <a:r>
              <a:rPr lang="en-US" dirty="0">
                <a:solidFill>
                  <a:schemeClr val="tx2"/>
                </a:solidFill>
              </a:rPr>
              <a:t>and the information resonated</a:t>
            </a:r>
          </a:p>
          <a:p>
            <a:endParaRPr lang="en-US" dirty="0">
              <a:solidFill>
                <a:schemeClr val="tx2"/>
              </a:solidFill>
            </a:endParaRPr>
          </a:p>
          <a:p>
            <a:r>
              <a:rPr lang="en-US" dirty="0">
                <a:solidFill>
                  <a:schemeClr val="tx2"/>
                </a:solidFill>
              </a:rPr>
              <a:t>Lastly, I commit to continue </a:t>
            </a:r>
          </a:p>
          <a:p>
            <a:r>
              <a:rPr lang="en-US" dirty="0">
                <a:solidFill>
                  <a:schemeClr val="tx2"/>
                </a:solidFill>
              </a:rPr>
              <a:t>to dialogue with all of you</a:t>
            </a:r>
          </a:p>
          <a:p>
            <a:r>
              <a:rPr lang="en-US" sz="2400" b="1" i="1" dirty="0">
                <a:solidFill>
                  <a:schemeClr val="tx2"/>
                </a:solidFill>
              </a:rPr>
              <a:t>GIVE &amp; TAKE</a:t>
            </a:r>
          </a:p>
        </p:txBody>
      </p:sp>
      <p:pic>
        <p:nvPicPr>
          <p:cNvPr id="8" name="Picture 7">
            <a:extLst>
              <a:ext uri="{FF2B5EF4-FFF2-40B4-BE49-F238E27FC236}">
                <a16:creationId xmlns:a16="http://schemas.microsoft.com/office/drawing/2014/main" id="{F8FCCBD8-FB23-42C4-98F5-0E0E11833409}"/>
              </a:ext>
            </a:extLst>
          </p:cNvPr>
          <p:cNvPicPr>
            <a:picLocks noChangeAspect="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586398" y="1"/>
            <a:ext cx="2566842" cy="1151011"/>
          </a:xfrm>
          <a:prstGeom prst="rect">
            <a:avLst/>
          </a:prstGeom>
        </p:spPr>
      </p:pic>
      <p:grpSp>
        <p:nvGrpSpPr>
          <p:cNvPr id="6" name="Group 5">
            <a:extLst>
              <a:ext uri="{FF2B5EF4-FFF2-40B4-BE49-F238E27FC236}">
                <a16:creationId xmlns:a16="http://schemas.microsoft.com/office/drawing/2014/main" id="{3021FF8F-72D6-4CCE-98C3-AC18C9F99239}"/>
              </a:ext>
            </a:extLst>
          </p:cNvPr>
          <p:cNvGrpSpPr/>
          <p:nvPr/>
        </p:nvGrpSpPr>
        <p:grpSpPr>
          <a:xfrm>
            <a:off x="123541" y="3841086"/>
            <a:ext cx="1332781" cy="1892300"/>
            <a:chOff x="114300" y="3841086"/>
            <a:chExt cx="1332781" cy="1892300"/>
          </a:xfrm>
        </p:grpSpPr>
        <p:pic>
          <p:nvPicPr>
            <p:cNvPr id="13" name="Picture 12">
              <a:extLst>
                <a:ext uri="{FF2B5EF4-FFF2-40B4-BE49-F238E27FC236}">
                  <a16:creationId xmlns:a16="http://schemas.microsoft.com/office/drawing/2014/main" id="{5CE34168-F5AE-4C1C-9B16-AF6D52CDF1A6}"/>
                </a:ext>
              </a:extLst>
            </p:cNvPr>
            <p:cNvPicPr>
              <a:picLocks noChangeAspect="1"/>
            </p:cNvPicPr>
            <p:nvPr/>
          </p:nvPicPr>
          <p:blipFill rotWithShape="1">
            <a:blip r:embed="rId8"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14300" y="3841086"/>
              <a:ext cx="1332781" cy="1892300"/>
            </a:xfrm>
            <a:prstGeom prst="rect">
              <a:avLst/>
            </a:prstGeom>
          </p:spPr>
        </p:pic>
        <p:sp>
          <p:nvSpPr>
            <p:cNvPr id="14" name="TextBox 13">
              <a:extLst>
                <a:ext uri="{FF2B5EF4-FFF2-40B4-BE49-F238E27FC236}">
                  <a16:creationId xmlns:a16="http://schemas.microsoft.com/office/drawing/2014/main" id="{951B3872-4D10-4312-9AFB-5B4F959F922D}"/>
                </a:ext>
              </a:extLst>
            </p:cNvPr>
            <p:cNvSpPr txBox="1"/>
            <p:nvPr/>
          </p:nvSpPr>
          <p:spPr>
            <a:xfrm rot="16200000">
              <a:off x="211364" y="4439080"/>
              <a:ext cx="800099" cy="338554"/>
            </a:xfrm>
            <a:prstGeom prst="rect">
              <a:avLst/>
            </a:prstGeom>
            <a:noFill/>
          </p:spPr>
          <p:txBody>
            <a:bodyPr wrap="square" rtlCol="0">
              <a:spAutoFit/>
            </a:bodyPr>
            <a:lstStyle/>
            <a:p>
              <a:pPr algn="ctr"/>
              <a:r>
                <a:rPr lang="en-US" sz="1600" b="1" dirty="0">
                  <a:solidFill>
                    <a:schemeClr val="bg1"/>
                  </a:solidFill>
                  <a:latin typeface="Arial Narrow" panose="020B0606020202030204" pitchFamily="34" charset="0"/>
                </a:rPr>
                <a:t>YOU</a:t>
              </a:r>
            </a:p>
          </p:txBody>
        </p:sp>
      </p:grpSp>
      <p:grpSp>
        <p:nvGrpSpPr>
          <p:cNvPr id="7" name="Group 6">
            <a:extLst>
              <a:ext uri="{FF2B5EF4-FFF2-40B4-BE49-F238E27FC236}">
                <a16:creationId xmlns:a16="http://schemas.microsoft.com/office/drawing/2014/main" id="{B0958FA2-F77C-4A5C-A80B-A194E42BA4AD}"/>
              </a:ext>
            </a:extLst>
          </p:cNvPr>
          <p:cNvGrpSpPr/>
          <p:nvPr/>
        </p:nvGrpSpPr>
        <p:grpSpPr>
          <a:xfrm>
            <a:off x="7768940" y="3841086"/>
            <a:ext cx="1339659" cy="1892300"/>
            <a:chOff x="7759699" y="3841086"/>
            <a:chExt cx="1339659" cy="1892300"/>
          </a:xfrm>
        </p:grpSpPr>
        <p:pic>
          <p:nvPicPr>
            <p:cNvPr id="12" name="Picture 11">
              <a:extLst>
                <a:ext uri="{FF2B5EF4-FFF2-40B4-BE49-F238E27FC236}">
                  <a16:creationId xmlns:a16="http://schemas.microsoft.com/office/drawing/2014/main" id="{B379F429-13ED-4A32-997F-8F15F12F59A6}"/>
                </a:ext>
              </a:extLst>
            </p:cNvPr>
            <p:cNvPicPr>
              <a:picLocks noChangeAspect="1"/>
            </p:cNvPicPr>
            <p:nvPr/>
          </p:nvPicPr>
          <p:blipFill rotWithShape="1">
            <a:blip r:embed="rId9"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7759699" y="3841086"/>
              <a:ext cx="1339659" cy="1892300"/>
            </a:xfrm>
            <a:prstGeom prst="rect">
              <a:avLst/>
            </a:prstGeom>
          </p:spPr>
        </p:pic>
        <p:sp>
          <p:nvSpPr>
            <p:cNvPr id="15" name="TextBox 14">
              <a:extLst>
                <a:ext uri="{FF2B5EF4-FFF2-40B4-BE49-F238E27FC236}">
                  <a16:creationId xmlns:a16="http://schemas.microsoft.com/office/drawing/2014/main" id="{8A388041-1F6A-4F25-AA39-92B7A84E057C}"/>
                </a:ext>
              </a:extLst>
            </p:cNvPr>
            <p:cNvSpPr txBox="1"/>
            <p:nvPr/>
          </p:nvSpPr>
          <p:spPr>
            <a:xfrm rot="5400000">
              <a:off x="8073847" y="4439081"/>
              <a:ext cx="1036128" cy="338554"/>
            </a:xfrm>
            <a:prstGeom prst="rect">
              <a:avLst/>
            </a:prstGeom>
            <a:noFill/>
          </p:spPr>
          <p:txBody>
            <a:bodyPr wrap="square" rtlCol="0">
              <a:spAutoFit/>
            </a:bodyPr>
            <a:lstStyle/>
            <a:p>
              <a:pPr algn="ctr"/>
              <a:r>
                <a:rPr lang="en-US" sz="1600" b="1" dirty="0">
                  <a:solidFill>
                    <a:schemeClr val="bg1"/>
                  </a:solidFill>
                  <a:latin typeface="Arial Narrow" panose="020B0606020202030204" pitchFamily="34" charset="0"/>
                </a:rPr>
                <a:t>BURKE</a:t>
              </a:r>
            </a:p>
          </p:txBody>
        </p:sp>
      </p:grpSp>
      <p:pic>
        <p:nvPicPr>
          <p:cNvPr id="16" name="Picture 15">
            <a:extLst>
              <a:ext uri="{FF2B5EF4-FFF2-40B4-BE49-F238E27FC236}">
                <a16:creationId xmlns:a16="http://schemas.microsoft.com/office/drawing/2014/main" id="{8A806EC8-C737-4C6D-AB0B-C0CD6FC94F3C}"/>
              </a:ext>
            </a:extLst>
          </p:cNvPr>
          <p:cNvPicPr>
            <a:picLocks noChangeAspect="1"/>
          </p:cNvPicPr>
          <p:nvPr/>
        </p:nvPicPr>
        <p:blipFill rotWithShape="1">
          <a:blip r:embed="rId10">
            <a:extLst>
              <a:ext uri="{28A0092B-C50C-407E-A947-70E740481C1C}">
                <a14:useLocalDpi xmlns:a14="http://schemas.microsoft.com/office/drawing/2010/main" val="0"/>
              </a:ext>
            </a:extLst>
          </a:blip>
          <a:srcRect r="73899"/>
          <a:stretch/>
        </p:blipFill>
        <p:spPr>
          <a:xfrm>
            <a:off x="8233564" y="813641"/>
            <a:ext cx="247758" cy="250620"/>
          </a:xfrm>
          <a:prstGeom prst="rect">
            <a:avLst/>
          </a:prstGeom>
        </p:spPr>
      </p:pic>
      <p:pic>
        <p:nvPicPr>
          <p:cNvPr id="17" name="Picture 16">
            <a:extLst>
              <a:ext uri="{FF2B5EF4-FFF2-40B4-BE49-F238E27FC236}">
                <a16:creationId xmlns:a16="http://schemas.microsoft.com/office/drawing/2014/main" id="{30505846-CFA8-4820-86D3-9E1B16EB57C2}"/>
              </a:ext>
            </a:extLst>
          </p:cNvPr>
          <p:cNvPicPr>
            <a:picLocks noChangeAspect="1"/>
          </p:cNvPicPr>
          <p:nvPr/>
        </p:nvPicPr>
        <p:blipFill rotWithShape="1">
          <a:blip r:embed="rId10">
            <a:extLst>
              <a:ext uri="{28A0092B-C50C-407E-A947-70E740481C1C}">
                <a14:useLocalDpi xmlns:a14="http://schemas.microsoft.com/office/drawing/2010/main" val="0"/>
              </a:ext>
            </a:extLst>
          </a:blip>
          <a:srcRect r="73899"/>
          <a:stretch/>
        </p:blipFill>
        <p:spPr>
          <a:xfrm>
            <a:off x="4233034" y="3625728"/>
            <a:ext cx="696412" cy="704457"/>
          </a:xfrm>
          <a:prstGeom prst="rect">
            <a:avLst/>
          </a:prstGeom>
        </p:spPr>
      </p:pic>
      <p:sp>
        <p:nvSpPr>
          <p:cNvPr id="18" name="TextBox 17">
            <a:extLst>
              <a:ext uri="{FF2B5EF4-FFF2-40B4-BE49-F238E27FC236}">
                <a16:creationId xmlns:a16="http://schemas.microsoft.com/office/drawing/2014/main" id="{BAB801E0-D8A0-474B-B379-6CA339559BE9}"/>
              </a:ext>
            </a:extLst>
          </p:cNvPr>
          <p:cNvSpPr txBox="1"/>
          <p:nvPr/>
        </p:nvSpPr>
        <p:spPr>
          <a:xfrm>
            <a:off x="465721" y="1350097"/>
            <a:ext cx="3810720" cy="1754326"/>
          </a:xfrm>
          <a:prstGeom prst="rect">
            <a:avLst/>
          </a:prstGeom>
          <a:solidFill>
            <a:schemeClr val="tx2">
              <a:lumMod val="10000"/>
              <a:lumOff val="90000"/>
            </a:schemeClr>
          </a:solidFill>
          <a:ln>
            <a:solidFill>
              <a:srgbClr val="3D71BC"/>
            </a:solidFill>
          </a:ln>
        </p:spPr>
        <p:txBody>
          <a:bodyPr wrap="square" rtlCol="0">
            <a:spAutoFit/>
          </a:bodyPr>
          <a:lstStyle/>
          <a:p>
            <a:r>
              <a:rPr lang="en-US" dirty="0">
                <a:solidFill>
                  <a:schemeClr val="tx2"/>
                </a:solidFill>
              </a:rPr>
              <a:t>I have no authority over you but believed that I can influence you – </a:t>
            </a:r>
            <a:r>
              <a:rPr lang="en-US" b="1" i="1" dirty="0">
                <a:solidFill>
                  <a:schemeClr val="tx2"/>
                </a:solidFill>
              </a:rPr>
              <a:t>leadership is influence</a:t>
            </a:r>
          </a:p>
          <a:p>
            <a:endParaRPr lang="en-US" dirty="0">
              <a:solidFill>
                <a:schemeClr val="tx2"/>
              </a:solidFill>
            </a:endParaRPr>
          </a:p>
          <a:p>
            <a:r>
              <a:rPr lang="en-US" dirty="0">
                <a:solidFill>
                  <a:schemeClr val="tx2"/>
                </a:solidFill>
              </a:rPr>
              <a:t>I Nemawashi-ed to gain alignment with NMA in my preparation</a:t>
            </a:r>
          </a:p>
        </p:txBody>
      </p:sp>
    </p:spTree>
    <p:extLst>
      <p:ext uri="{BB962C8B-B14F-4D97-AF65-F5344CB8AC3E}">
        <p14:creationId xmlns:p14="http://schemas.microsoft.com/office/powerpoint/2010/main" val="1748396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5919DA-5A8F-4EFB-926F-2025102035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318" r="11454"/>
          <a:stretch/>
        </p:blipFill>
        <p:spPr>
          <a:xfrm>
            <a:off x="9240" y="0"/>
            <a:ext cx="9144000" cy="6858000"/>
          </a:xfrm>
          <a:prstGeom prst="rect">
            <a:avLst/>
          </a:prstGeom>
        </p:spPr>
      </p:pic>
      <p:graphicFrame>
        <p:nvGraphicFramePr>
          <p:cNvPr id="4" name="Object 3" hidden="1"/>
          <p:cNvGraphicFramePr>
            <a:graphicFrameLocks noChangeAspect="1"/>
          </p:cNvGraphicFramePr>
          <p:nvPr>
            <p:custDataLst>
              <p:tags r:id="rId2"/>
            </p:custDataLst>
          </p:nvPr>
        </p:nvGraphicFramePr>
        <p:xfrm>
          <a:off x="1525618" y="1613"/>
          <a:ext cx="1587" cy="1587"/>
        </p:xfrm>
        <a:graphic>
          <a:graphicData uri="http://schemas.openxmlformats.org/presentationml/2006/ole">
            <mc:AlternateContent xmlns:mc="http://schemas.openxmlformats.org/markup-compatibility/2006">
              <mc:Choice xmlns:v="urn:schemas-microsoft-com:vml" Requires="v">
                <p:oleObj spid="_x0000_s76147" name="think-cell Slide" r:id="rId5" imgW="360" imgH="360" progId="TCLayout.ActiveDocument.1">
                  <p:embed/>
                </p:oleObj>
              </mc:Choice>
              <mc:Fallback>
                <p:oleObj name="think-cell Slide" r:id="rId5" imgW="360" imgH="360" progId="TCLayout.ActiveDocument.1">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618"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A8FB937C-766A-4527-B800-D1B3D60B0498}"/>
              </a:ext>
            </a:extLst>
          </p:cNvPr>
          <p:cNvSpPr txBox="1"/>
          <p:nvPr/>
        </p:nvSpPr>
        <p:spPr>
          <a:xfrm>
            <a:off x="4772310" y="461505"/>
            <a:ext cx="2702256" cy="3859518"/>
          </a:xfrm>
          <a:prstGeom prst="rect">
            <a:avLst/>
          </a:prstGeom>
          <a:noFill/>
        </p:spPr>
        <p:txBody>
          <a:bodyPr wrap="square" rtlCol="0">
            <a:spAutoFit/>
          </a:bodyPr>
          <a:lstStyle/>
          <a:p>
            <a:pPr algn="ctr">
              <a:lnSpc>
                <a:spcPct val="85000"/>
              </a:lnSpc>
            </a:pPr>
            <a:r>
              <a:rPr lang="en-US" sz="4800" dirty="0">
                <a:solidFill>
                  <a:schemeClr val="bg2"/>
                </a:solidFill>
                <a:latin typeface="Arial Rounded MT Bold" panose="020F0704030504030204" pitchFamily="34" charset="0"/>
              </a:rPr>
              <a:t>Time </a:t>
            </a:r>
          </a:p>
          <a:p>
            <a:pPr algn="ctr">
              <a:lnSpc>
                <a:spcPct val="85000"/>
              </a:lnSpc>
            </a:pPr>
            <a:r>
              <a:rPr lang="en-US" sz="3200" dirty="0">
                <a:solidFill>
                  <a:schemeClr val="bg2"/>
                </a:solidFill>
                <a:latin typeface="Arial Rounded MT Bold" panose="020F0704030504030204" pitchFamily="34" charset="0"/>
              </a:rPr>
              <a:t>for</a:t>
            </a:r>
            <a:endParaRPr lang="en-US" sz="4800" dirty="0">
              <a:solidFill>
                <a:schemeClr val="bg2"/>
              </a:solidFill>
              <a:latin typeface="Arial Rounded MT Bold" panose="020F0704030504030204" pitchFamily="34" charset="0"/>
            </a:endParaRPr>
          </a:p>
          <a:p>
            <a:pPr algn="ctr">
              <a:lnSpc>
                <a:spcPct val="85000"/>
              </a:lnSpc>
            </a:pPr>
            <a:r>
              <a:rPr lang="en-US" sz="4800" dirty="0">
                <a:solidFill>
                  <a:schemeClr val="bg2"/>
                </a:solidFill>
                <a:latin typeface="Arial Rounded MT Bold" panose="020F0704030504030204" pitchFamily="34" charset="0"/>
              </a:rPr>
              <a:t>Q&amp;A</a:t>
            </a:r>
          </a:p>
          <a:p>
            <a:pPr algn="ctr">
              <a:lnSpc>
                <a:spcPct val="85000"/>
              </a:lnSpc>
            </a:pPr>
            <a:r>
              <a:rPr lang="en-US" sz="3200" dirty="0">
                <a:solidFill>
                  <a:schemeClr val="bg2"/>
                </a:solidFill>
                <a:latin typeface="Arial Rounded MT Bold" panose="020F0704030504030204" pitchFamily="34" charset="0"/>
              </a:rPr>
              <a:t>on</a:t>
            </a:r>
          </a:p>
          <a:p>
            <a:pPr algn="ctr">
              <a:lnSpc>
                <a:spcPct val="85000"/>
              </a:lnSpc>
            </a:pPr>
            <a:r>
              <a:rPr lang="en-US" sz="4800" dirty="0">
                <a:solidFill>
                  <a:schemeClr val="bg2"/>
                </a:solidFill>
                <a:latin typeface="Arial Rounded MT Bold" panose="020F0704030504030204" pitchFamily="34" charset="0"/>
              </a:rPr>
              <a:t> IWA </a:t>
            </a:r>
          </a:p>
          <a:p>
            <a:pPr algn="ctr">
              <a:lnSpc>
                <a:spcPct val="85000"/>
              </a:lnSpc>
            </a:pPr>
            <a:r>
              <a:rPr lang="en-US" sz="3200" dirty="0">
                <a:solidFill>
                  <a:schemeClr val="bg2"/>
                </a:solidFill>
                <a:latin typeface="Arial Rounded MT Bold" panose="020F0704030504030204" pitchFamily="34" charset="0"/>
              </a:rPr>
              <a:t>for</a:t>
            </a:r>
          </a:p>
          <a:p>
            <a:pPr algn="ctr">
              <a:lnSpc>
                <a:spcPct val="85000"/>
              </a:lnSpc>
            </a:pPr>
            <a:r>
              <a:rPr lang="en-US" sz="4800" dirty="0">
                <a:solidFill>
                  <a:schemeClr val="bg2"/>
                </a:solidFill>
                <a:latin typeface="Arial Rounded MT Bold" panose="020F0704030504030204" pitchFamily="34" charset="0"/>
              </a:rPr>
              <a:t> NMA</a:t>
            </a:r>
          </a:p>
        </p:txBody>
      </p:sp>
      <p:sp>
        <p:nvSpPr>
          <p:cNvPr id="10" name="TextBox 9">
            <a:extLst>
              <a:ext uri="{FF2B5EF4-FFF2-40B4-BE49-F238E27FC236}">
                <a16:creationId xmlns:a16="http://schemas.microsoft.com/office/drawing/2014/main" id="{1766E95E-BEA3-4E70-80E5-9921751FAD63}"/>
              </a:ext>
            </a:extLst>
          </p:cNvPr>
          <p:cNvSpPr txBox="1"/>
          <p:nvPr/>
        </p:nvSpPr>
        <p:spPr>
          <a:xfrm>
            <a:off x="3926620" y="4782528"/>
            <a:ext cx="4996881" cy="1938992"/>
          </a:xfrm>
          <a:prstGeom prst="rect">
            <a:avLst/>
          </a:prstGeom>
          <a:noFill/>
        </p:spPr>
        <p:txBody>
          <a:bodyPr wrap="none" rtlCol="0">
            <a:spAutoFit/>
          </a:bodyPr>
          <a:lstStyle/>
          <a:p>
            <a:pPr algn="r"/>
            <a:r>
              <a:rPr lang="en-US" sz="2400" dirty="0">
                <a:solidFill>
                  <a:schemeClr val="bg2"/>
                </a:solidFill>
              </a:rPr>
              <a:t>Terry Burke</a:t>
            </a:r>
          </a:p>
          <a:p>
            <a:pPr algn="r"/>
            <a:r>
              <a:rPr lang="en-US" sz="2400" dirty="0">
                <a:solidFill>
                  <a:schemeClr val="bg2"/>
                </a:solidFill>
              </a:rPr>
              <a:t>VP and Business Segment Leader</a:t>
            </a:r>
          </a:p>
          <a:p>
            <a:pPr algn="r"/>
            <a:r>
              <a:rPr lang="en-US" sz="2400" dirty="0">
                <a:solidFill>
                  <a:schemeClr val="bg2"/>
                </a:solidFill>
              </a:rPr>
              <a:t>Blue Cross Blue Shield of Michigan</a:t>
            </a:r>
          </a:p>
          <a:p>
            <a:pPr algn="r"/>
            <a:r>
              <a:rPr lang="en-US" sz="2400" b="1" dirty="0">
                <a:solidFill>
                  <a:schemeClr val="bg2"/>
                </a:solidFill>
                <a:hlinkClick r:id="rId7"/>
              </a:rPr>
              <a:t>TEBurke@bcbsm.com</a:t>
            </a:r>
            <a:endParaRPr lang="en-US" sz="2400" b="1" dirty="0">
              <a:solidFill>
                <a:schemeClr val="bg2"/>
              </a:solidFill>
            </a:endParaRPr>
          </a:p>
          <a:p>
            <a:pPr algn="r"/>
            <a:endParaRPr lang="en-US" sz="2400" dirty="0">
              <a:solidFill>
                <a:schemeClr val="bg2"/>
              </a:solidFill>
            </a:endParaRPr>
          </a:p>
        </p:txBody>
      </p:sp>
      <p:pic>
        <p:nvPicPr>
          <p:cNvPr id="3" name="Picture 2">
            <a:extLst>
              <a:ext uri="{FF2B5EF4-FFF2-40B4-BE49-F238E27FC236}">
                <a16:creationId xmlns:a16="http://schemas.microsoft.com/office/drawing/2014/main" id="{06CA2419-F944-426E-8655-6DFDC372B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28565">
            <a:off x="1841548" y="3933044"/>
            <a:ext cx="2024113" cy="534414"/>
          </a:xfrm>
          <a:prstGeom prst="rect">
            <a:avLst/>
          </a:prstGeom>
          <a:scene3d>
            <a:camera prst="isometricOffAxis1Right"/>
            <a:lightRig rig="threePt" dir="t"/>
          </a:scene3d>
        </p:spPr>
      </p:pic>
    </p:spTree>
    <p:extLst>
      <p:ext uri="{BB962C8B-B14F-4D97-AF65-F5344CB8AC3E}">
        <p14:creationId xmlns:p14="http://schemas.microsoft.com/office/powerpoint/2010/main" val="3594132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50CBEE7D-8307-45DA-ADCB-51001E24E793}"/>
              </a:ext>
            </a:extLst>
          </p:cNvPr>
          <p:cNvSpPr/>
          <p:nvPr/>
        </p:nvSpPr>
        <p:spPr>
          <a:xfrm>
            <a:off x="9240" y="-1"/>
            <a:ext cx="9144000" cy="6858001"/>
          </a:xfrm>
          <a:prstGeom prst="rect">
            <a:avLst/>
          </a:prstGeom>
          <a:gradFill>
            <a:gsLst>
              <a:gs pos="42000">
                <a:schemeClr val="accent1">
                  <a:lumMod val="5000"/>
                  <a:lumOff val="95000"/>
                </a:schemeClr>
              </a:gs>
              <a:gs pos="66000">
                <a:schemeClr val="accent1">
                  <a:lumMod val="45000"/>
                  <a:lumOff val="55000"/>
                </a:schemeClr>
              </a:gs>
              <a:gs pos="100000">
                <a:schemeClr val="tx2">
                  <a:lumMod val="25000"/>
                  <a:lumOff val="75000"/>
                </a:scheme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pic>
        <p:nvPicPr>
          <p:cNvPr id="3" name="Picture 2">
            <a:extLst>
              <a:ext uri="{FF2B5EF4-FFF2-40B4-BE49-F238E27FC236}">
                <a16:creationId xmlns:a16="http://schemas.microsoft.com/office/drawing/2014/main" id="{3B0D3E29-0486-4232-9958-1854A522E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5" y="545911"/>
            <a:ext cx="3854551" cy="3060513"/>
          </a:xfrm>
          <a:prstGeom prst="rect">
            <a:avLst/>
          </a:prstGeom>
        </p:spPr>
      </p:pic>
      <p:sp>
        <p:nvSpPr>
          <p:cNvPr id="94" name="TextBox 93">
            <a:extLst>
              <a:ext uri="{FF2B5EF4-FFF2-40B4-BE49-F238E27FC236}">
                <a16:creationId xmlns:a16="http://schemas.microsoft.com/office/drawing/2014/main" id="{BFC856C4-EB09-4C50-9F36-ABBBA3675EE0}"/>
              </a:ext>
            </a:extLst>
          </p:cNvPr>
          <p:cNvSpPr txBox="1"/>
          <p:nvPr/>
        </p:nvSpPr>
        <p:spPr>
          <a:xfrm>
            <a:off x="-24000" y="177424"/>
            <a:ext cx="1802096" cy="1107996"/>
          </a:xfrm>
          <a:prstGeom prst="rect">
            <a:avLst/>
          </a:prstGeom>
          <a:noFill/>
        </p:spPr>
        <p:txBody>
          <a:bodyPr wrap="none" rtlCol="0">
            <a:spAutoFit/>
          </a:bodyPr>
          <a:lstStyle/>
          <a:p>
            <a:r>
              <a:rPr lang="en-US" sz="6600" b="1" dirty="0">
                <a:solidFill>
                  <a:srgbClr val="92D05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IWA</a:t>
            </a:r>
            <a:endParaRPr lang="en-US" sz="6600" dirty="0">
              <a:solidFill>
                <a:schemeClr val="tx2"/>
              </a:solidFill>
              <a:latin typeface="MV Boli" panose="02000500030200090000" pitchFamily="2" charset="0"/>
              <a:cs typeface="MV Boli" panose="02000500030200090000" pitchFamily="2" charset="0"/>
            </a:endParaRPr>
          </a:p>
        </p:txBody>
      </p:sp>
      <p:sp>
        <p:nvSpPr>
          <p:cNvPr id="117" name="TextBox 116">
            <a:extLst>
              <a:ext uri="{FF2B5EF4-FFF2-40B4-BE49-F238E27FC236}">
                <a16:creationId xmlns:a16="http://schemas.microsoft.com/office/drawing/2014/main" id="{53D91B99-642F-47EB-83E6-BAFFF7F3C4C2}"/>
              </a:ext>
            </a:extLst>
          </p:cNvPr>
          <p:cNvSpPr txBox="1"/>
          <p:nvPr/>
        </p:nvSpPr>
        <p:spPr>
          <a:xfrm>
            <a:off x="494324" y="3089904"/>
            <a:ext cx="3008453" cy="2616101"/>
          </a:xfrm>
          <a:prstGeom prst="rect">
            <a:avLst/>
          </a:prstGeom>
          <a:noFill/>
        </p:spPr>
        <p:txBody>
          <a:bodyPr wrap="square" rtlCol="0">
            <a:spAutoFit/>
          </a:bodyPr>
          <a:lstStyle/>
          <a:p>
            <a:pPr algn="ctr"/>
            <a:r>
              <a:rPr lang="en-US" sz="2800" dirty="0">
                <a:solidFill>
                  <a:schemeClr val="tx2"/>
                </a:solidFill>
                <a:latin typeface="MV Boli" panose="02000500030200090000" pitchFamily="2" charset="0"/>
                <a:cs typeface="MV Boli" panose="02000500030200090000" pitchFamily="2" charset="0"/>
              </a:rPr>
              <a:t>TERRY’s TOP 5 </a:t>
            </a:r>
          </a:p>
          <a:p>
            <a:pPr algn="ctr"/>
            <a:r>
              <a:rPr lang="en-US" sz="2800" dirty="0">
                <a:solidFill>
                  <a:schemeClr val="tx2"/>
                </a:solidFill>
                <a:latin typeface="MV Boli" panose="02000500030200090000" pitchFamily="2" charset="0"/>
                <a:cs typeface="MV Boli" panose="02000500030200090000" pitchFamily="2" charset="0"/>
              </a:rPr>
              <a:t>TAKEAWAYS </a:t>
            </a:r>
            <a:r>
              <a:rPr lang="en-US" sz="3600" b="1" dirty="0">
                <a:solidFill>
                  <a:srgbClr val="92D05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INFLUENCE WITHOUT AUTHORITY</a:t>
            </a:r>
          </a:p>
        </p:txBody>
      </p:sp>
      <p:sp>
        <p:nvSpPr>
          <p:cNvPr id="4" name="TextBox 3">
            <a:extLst>
              <a:ext uri="{FF2B5EF4-FFF2-40B4-BE49-F238E27FC236}">
                <a16:creationId xmlns:a16="http://schemas.microsoft.com/office/drawing/2014/main" id="{35D0526C-ED87-4D7E-9C0C-EE044FD8B066}"/>
              </a:ext>
            </a:extLst>
          </p:cNvPr>
          <p:cNvSpPr txBox="1"/>
          <p:nvPr/>
        </p:nvSpPr>
        <p:spPr>
          <a:xfrm>
            <a:off x="106845" y="5860776"/>
            <a:ext cx="3783408" cy="954107"/>
          </a:xfrm>
          <a:prstGeom prst="rect">
            <a:avLst/>
          </a:prstGeom>
          <a:solidFill>
            <a:srgbClr val="92D050"/>
          </a:solidFill>
          <a:effectLst>
            <a:softEdge rad="127000"/>
          </a:effectLst>
        </p:spPr>
        <p:txBody>
          <a:bodyPr wrap="none" rtlCol="0">
            <a:spAutoFit/>
          </a:bodyPr>
          <a:lstStyle/>
          <a:p>
            <a:endParaRPr lang="en-US" sz="1000" dirty="0">
              <a:solidFill>
                <a:schemeClr val="tx2"/>
              </a:solidFill>
              <a:latin typeface="MV Boli" panose="02000500030200090000" pitchFamily="2" charset="0"/>
              <a:cs typeface="MV Boli" panose="02000500030200090000" pitchFamily="2" charset="0"/>
            </a:endParaRPr>
          </a:p>
          <a:p>
            <a:r>
              <a:rPr lang="en-US" dirty="0">
                <a:solidFill>
                  <a:schemeClr val="tx2"/>
                </a:solidFill>
                <a:latin typeface="MV Boli" panose="02000500030200090000" pitchFamily="2" charset="0"/>
                <a:cs typeface="MV Boli" panose="02000500030200090000" pitchFamily="2" charset="0"/>
              </a:rPr>
              <a:t>I threw a lot at you in an hour.</a:t>
            </a:r>
          </a:p>
          <a:p>
            <a:r>
              <a:rPr lang="en-US" dirty="0">
                <a:solidFill>
                  <a:schemeClr val="tx2"/>
                </a:solidFill>
                <a:latin typeface="MV Boli" panose="02000500030200090000" pitchFamily="2" charset="0"/>
                <a:cs typeface="MV Boli" panose="02000500030200090000" pitchFamily="2" charset="0"/>
              </a:rPr>
              <a:t>Here’s the GIST of my views.</a:t>
            </a:r>
          </a:p>
          <a:p>
            <a:endParaRPr lang="en-US" sz="1000" dirty="0">
              <a:solidFill>
                <a:schemeClr val="tx2"/>
              </a:solidFill>
              <a:latin typeface="MV Boli" panose="02000500030200090000" pitchFamily="2" charset="0"/>
              <a:cs typeface="MV Boli" panose="02000500030200090000" pitchFamily="2" charset="0"/>
            </a:endParaRPr>
          </a:p>
        </p:txBody>
      </p:sp>
      <p:sp>
        <p:nvSpPr>
          <p:cNvPr id="5" name="TextBox 4">
            <a:extLst>
              <a:ext uri="{FF2B5EF4-FFF2-40B4-BE49-F238E27FC236}">
                <a16:creationId xmlns:a16="http://schemas.microsoft.com/office/drawing/2014/main" id="{91DC9109-0C70-47A3-AC0C-D3F98F629939}"/>
              </a:ext>
            </a:extLst>
          </p:cNvPr>
          <p:cNvSpPr txBox="1"/>
          <p:nvPr/>
        </p:nvSpPr>
        <p:spPr>
          <a:xfrm>
            <a:off x="4602072" y="335846"/>
            <a:ext cx="4297971" cy="6186309"/>
          </a:xfrm>
          <a:prstGeom prst="rect">
            <a:avLst/>
          </a:prstGeom>
          <a:noFill/>
        </p:spPr>
        <p:txBody>
          <a:bodyPr wrap="none" rtlCol="0">
            <a:spAutoFit/>
          </a:bodyPr>
          <a:lstStyle/>
          <a:p>
            <a:r>
              <a:rPr lang="en-US" sz="2800" b="1" dirty="0">
                <a:solidFill>
                  <a:schemeClr val="tx2"/>
                </a:solidFill>
                <a:latin typeface="Arial Narrow" panose="020B0606020202030204" pitchFamily="34" charset="0"/>
              </a:rPr>
              <a:t>FOLLOW THE LAW</a:t>
            </a:r>
          </a:p>
          <a:p>
            <a:r>
              <a:rPr lang="en-US" sz="2400" i="1" dirty="0">
                <a:solidFill>
                  <a:schemeClr val="tx2"/>
                </a:solidFill>
                <a:latin typeface="Arial Narrow" panose="020B0606020202030204" pitchFamily="34" charset="0"/>
              </a:rPr>
              <a:t>Maxwell’s Law of Influence</a:t>
            </a:r>
          </a:p>
          <a:p>
            <a:endParaRPr lang="en-US" sz="2800" b="1" dirty="0">
              <a:solidFill>
                <a:schemeClr val="tx2"/>
              </a:solidFill>
              <a:latin typeface="Arial Narrow" panose="020B0606020202030204" pitchFamily="34" charset="0"/>
            </a:endParaRPr>
          </a:p>
          <a:p>
            <a:r>
              <a:rPr lang="en-US" sz="2800" b="1" dirty="0">
                <a:solidFill>
                  <a:schemeClr val="tx2"/>
                </a:solidFill>
                <a:latin typeface="Arial Narrow" panose="020B0606020202030204" pitchFamily="34" charset="0"/>
              </a:rPr>
              <a:t>FIRST YOU MUST SERVE</a:t>
            </a:r>
          </a:p>
          <a:p>
            <a:r>
              <a:rPr lang="en-US" sz="2400" i="1" dirty="0">
                <a:solidFill>
                  <a:schemeClr val="tx2"/>
                </a:solidFill>
                <a:latin typeface="Arial Narrow" panose="020B0606020202030204" pitchFamily="34" charset="0"/>
              </a:rPr>
              <a:t>Hunter’s The Servant</a:t>
            </a:r>
          </a:p>
          <a:p>
            <a:endParaRPr lang="en-US" sz="2800" b="1" dirty="0">
              <a:solidFill>
                <a:schemeClr val="tx2"/>
              </a:solidFill>
              <a:latin typeface="Arial Narrow" panose="020B0606020202030204" pitchFamily="34" charset="0"/>
            </a:endParaRPr>
          </a:p>
          <a:p>
            <a:r>
              <a:rPr lang="en-US" sz="2800" b="1" dirty="0">
                <a:solidFill>
                  <a:schemeClr val="tx2"/>
                </a:solidFill>
                <a:latin typeface="Arial Narrow" panose="020B0606020202030204" pitchFamily="34" charset="0"/>
              </a:rPr>
              <a:t>WALK THE WALK</a:t>
            </a:r>
          </a:p>
          <a:p>
            <a:r>
              <a:rPr lang="en-US" sz="2400" i="1" dirty="0">
                <a:solidFill>
                  <a:schemeClr val="tx2"/>
                </a:solidFill>
                <a:latin typeface="Arial Narrow" panose="020B0606020202030204" pitchFamily="34" charset="0"/>
              </a:rPr>
              <a:t>Cohen-Bradford 6-Steps</a:t>
            </a:r>
          </a:p>
          <a:p>
            <a:endParaRPr lang="en-US" sz="2800" b="1" dirty="0">
              <a:solidFill>
                <a:schemeClr val="tx2"/>
              </a:solidFill>
              <a:latin typeface="Arial Narrow" panose="020B0606020202030204" pitchFamily="34" charset="0"/>
            </a:endParaRPr>
          </a:p>
          <a:p>
            <a:r>
              <a:rPr lang="en-US" sz="2800" b="1" dirty="0">
                <a:solidFill>
                  <a:schemeClr val="tx2"/>
                </a:solidFill>
                <a:latin typeface="Arial Narrow" panose="020B0606020202030204" pitchFamily="34" charset="0"/>
              </a:rPr>
              <a:t>GET QUIET WITH YOURSELF</a:t>
            </a:r>
          </a:p>
          <a:p>
            <a:r>
              <a:rPr lang="en-US" sz="2400" i="1" dirty="0">
                <a:solidFill>
                  <a:schemeClr val="tx2"/>
                </a:solidFill>
                <a:latin typeface="Arial Narrow" panose="020B0606020202030204" pitchFamily="34" charset="0"/>
              </a:rPr>
              <a:t>The voices of judgement, doubt, fear</a:t>
            </a:r>
          </a:p>
          <a:p>
            <a:endParaRPr lang="en-US" sz="2800" b="1" dirty="0">
              <a:solidFill>
                <a:schemeClr val="tx2"/>
              </a:solidFill>
              <a:latin typeface="Arial Narrow" panose="020B0606020202030204" pitchFamily="34" charset="0"/>
            </a:endParaRPr>
          </a:p>
          <a:p>
            <a:r>
              <a:rPr lang="en-US" sz="2800" b="1" dirty="0">
                <a:solidFill>
                  <a:schemeClr val="tx2"/>
                </a:solidFill>
                <a:latin typeface="Arial Narrow" panose="020B0606020202030204" pitchFamily="34" charset="0"/>
              </a:rPr>
              <a:t>BE YOUnique</a:t>
            </a:r>
          </a:p>
          <a:p>
            <a:r>
              <a:rPr lang="en-US" sz="2400" i="1" dirty="0">
                <a:solidFill>
                  <a:schemeClr val="tx2"/>
                </a:solidFill>
                <a:latin typeface="Arial Narrow" panose="020B0606020202030204" pitchFamily="34" charset="0"/>
              </a:rPr>
              <a:t>Lead from who YOU are and </a:t>
            </a:r>
          </a:p>
          <a:p>
            <a:r>
              <a:rPr lang="en-US" sz="2400" i="1" dirty="0">
                <a:solidFill>
                  <a:schemeClr val="tx2"/>
                </a:solidFill>
                <a:latin typeface="Arial Narrow" panose="020B0606020202030204" pitchFamily="34" charset="0"/>
              </a:rPr>
              <a:t>where YOU are in your organization</a:t>
            </a:r>
          </a:p>
        </p:txBody>
      </p:sp>
    </p:spTree>
    <p:extLst>
      <p:ext uri="{BB962C8B-B14F-4D97-AF65-F5344CB8AC3E}">
        <p14:creationId xmlns:p14="http://schemas.microsoft.com/office/powerpoint/2010/main" val="1050923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9C3AD8-118A-45CE-9C47-AA14E062703F}"/>
              </a:ext>
            </a:extLst>
          </p:cNvPr>
          <p:cNvSpPr/>
          <p:nvPr/>
        </p:nvSpPr>
        <p:spPr>
          <a:xfrm>
            <a:off x="1" y="0"/>
            <a:ext cx="3380508" cy="6858000"/>
          </a:xfrm>
          <a:prstGeom prst="rect">
            <a:avLst/>
          </a:prstGeom>
          <a:solidFill>
            <a:srgbClr val="F2F2F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err="1"/>
          </a:p>
        </p:txBody>
      </p:sp>
      <p:pic>
        <p:nvPicPr>
          <p:cNvPr id="3" name="Picture 2">
            <a:extLst>
              <a:ext uri="{FF2B5EF4-FFF2-40B4-BE49-F238E27FC236}">
                <a16:creationId xmlns:a16="http://schemas.microsoft.com/office/drawing/2014/main" id="{DCD7DA74-9D86-4115-ACDB-1F3D2C4B3F2C}"/>
              </a:ext>
            </a:extLst>
          </p:cNvPr>
          <p:cNvPicPr>
            <a:picLocks noChangeAspect="1"/>
          </p:cNvPicPr>
          <p:nvPr/>
        </p:nvPicPr>
        <p:blipFill rotWithShape="1">
          <a:blip r:embed="rId2">
            <a:extLst>
              <a:ext uri="{28A0092B-C50C-407E-A947-70E740481C1C}">
                <a14:useLocalDpi xmlns:a14="http://schemas.microsoft.com/office/drawing/2010/main" val="0"/>
              </a:ext>
            </a:extLst>
          </a:blip>
          <a:srcRect l="16747" r="17329"/>
          <a:stretch/>
        </p:blipFill>
        <p:spPr>
          <a:xfrm>
            <a:off x="4207164" y="419564"/>
            <a:ext cx="3962399" cy="60188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BB7E9E9C-D434-4A60-A06D-136183AA292D}"/>
              </a:ext>
            </a:extLst>
          </p:cNvPr>
          <p:cNvSpPr txBox="1"/>
          <p:nvPr/>
        </p:nvSpPr>
        <p:spPr>
          <a:xfrm>
            <a:off x="212436" y="335845"/>
            <a:ext cx="2955637" cy="6186309"/>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At Your Service</a:t>
            </a:r>
          </a:p>
          <a:p>
            <a:endParaRPr lang="en-US" sz="1400"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rPr>
              <a:t>I delivered this presentation in April 2018 while running a business segment for Blue Cross Blue Shield of Michigan.</a:t>
            </a:r>
          </a:p>
          <a:p>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rPr>
              <a:t>Since that time I have retired as a “corporate guy” and have been spending some time as a Strategic Advisor for several healthcare startups and collaterals as well as venture capital firms focused on the healthcare sector.</a:t>
            </a:r>
          </a:p>
          <a:p>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rPr>
              <a:t>I have done several speaking engagements - I write my own stuff, do my own slides, every show is customized to that audience.  </a:t>
            </a:r>
          </a:p>
        </p:txBody>
      </p:sp>
    </p:spTree>
    <p:extLst>
      <p:ext uri="{BB962C8B-B14F-4D97-AF65-F5344CB8AC3E}">
        <p14:creationId xmlns:p14="http://schemas.microsoft.com/office/powerpoint/2010/main" val="417934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D5CFF3-08D9-4E2C-A9C9-43247CF39604}"/>
              </a:ext>
            </a:extLst>
          </p:cNvPr>
          <p:cNvSpPr/>
          <p:nvPr/>
        </p:nvSpPr>
        <p:spPr>
          <a:xfrm>
            <a:off x="5107839" y="0"/>
            <a:ext cx="4009657" cy="6858000"/>
          </a:xfrm>
          <a:prstGeom prst="rect">
            <a:avLst/>
          </a:prstGeom>
          <a:solidFill>
            <a:srgbClr val="A61E1E"/>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2" name="Rectangle 1">
            <a:extLst>
              <a:ext uri="{FF2B5EF4-FFF2-40B4-BE49-F238E27FC236}">
                <a16:creationId xmlns:a16="http://schemas.microsoft.com/office/drawing/2014/main" id="{50AD170C-BE40-44B5-8CEA-FAE1E58B08BC}"/>
              </a:ext>
            </a:extLst>
          </p:cNvPr>
          <p:cNvSpPr/>
          <p:nvPr/>
        </p:nvSpPr>
        <p:spPr>
          <a:xfrm>
            <a:off x="5488584" y="366623"/>
            <a:ext cx="3248167" cy="6124754"/>
          </a:xfrm>
          <a:prstGeom prst="rect">
            <a:avLst/>
          </a:prstGeom>
        </p:spPr>
        <p:txBody>
          <a:bodyPr wrap="square">
            <a:spAutoFit/>
          </a:bodyPr>
          <a:lstStyle/>
          <a:p>
            <a:r>
              <a:rPr lang="en-US" sz="2800" dirty="0">
                <a:solidFill>
                  <a:schemeClr val="bg1"/>
                </a:solidFill>
                <a:latin typeface="Comic Sans MS" panose="030F0702030302020204" pitchFamily="66" charset="0"/>
              </a:rPr>
              <a:t>The skill of </a:t>
            </a:r>
            <a:r>
              <a:rPr lang="en-US" sz="2800" b="1" i="1" u="sng" dirty="0">
                <a:solidFill>
                  <a:schemeClr val="bg1"/>
                </a:solidFill>
                <a:effectLst>
                  <a:outerShdw blurRad="38100" dist="38100" dir="2700000" algn="tl">
                    <a:srgbClr val="000000">
                      <a:alpha val="43137"/>
                    </a:srgbClr>
                  </a:outerShdw>
                </a:effectLst>
                <a:latin typeface="Comic Sans MS" panose="030F0702030302020204" pitchFamily="66" charset="0"/>
              </a:rPr>
              <a:t>influencing</a:t>
            </a:r>
            <a:r>
              <a:rPr lang="en-US" sz="2800" dirty="0">
                <a:solidFill>
                  <a:schemeClr val="bg1"/>
                </a:solidFill>
                <a:latin typeface="Comic Sans MS" panose="030F0702030302020204" pitchFamily="66" charset="0"/>
              </a:rPr>
              <a:t> people to work enthusiastically toward goals identified as being for the common good. </a:t>
            </a:r>
          </a:p>
          <a:p>
            <a:endParaRPr lang="en-US" sz="2800" dirty="0">
              <a:solidFill>
                <a:schemeClr val="bg1"/>
              </a:solidFill>
              <a:latin typeface="Comic Sans MS" panose="030F0702030302020204" pitchFamily="66" charset="0"/>
            </a:endParaRPr>
          </a:p>
          <a:p>
            <a:r>
              <a:rPr lang="en-US" sz="2800" dirty="0">
                <a:solidFill>
                  <a:schemeClr val="bg1"/>
                </a:solidFill>
                <a:latin typeface="Comic Sans MS" panose="030F0702030302020204" pitchFamily="66" charset="0"/>
              </a:rPr>
              <a:t>Simply put, leadership is about getting things done through people.</a:t>
            </a:r>
          </a:p>
        </p:txBody>
      </p:sp>
      <p:pic>
        <p:nvPicPr>
          <p:cNvPr id="4" name="Picture 3">
            <a:extLst>
              <a:ext uri="{FF2B5EF4-FFF2-40B4-BE49-F238E27FC236}">
                <a16:creationId xmlns:a16="http://schemas.microsoft.com/office/drawing/2014/main" id="{44611EFB-895E-4D12-BAF8-0F6BD9E91C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04" y="1317010"/>
            <a:ext cx="4572000" cy="5540991"/>
          </a:xfrm>
          <a:prstGeom prst="rect">
            <a:avLst/>
          </a:prstGeom>
        </p:spPr>
      </p:pic>
      <p:sp>
        <p:nvSpPr>
          <p:cNvPr id="5" name="TextBox 4">
            <a:extLst>
              <a:ext uri="{FF2B5EF4-FFF2-40B4-BE49-F238E27FC236}">
                <a16:creationId xmlns:a16="http://schemas.microsoft.com/office/drawing/2014/main" id="{BC08A30D-21F0-492C-B566-126C7621F66B}"/>
              </a:ext>
            </a:extLst>
          </p:cNvPr>
          <p:cNvSpPr txBox="1"/>
          <p:nvPr/>
        </p:nvSpPr>
        <p:spPr>
          <a:xfrm>
            <a:off x="535839" y="116681"/>
            <a:ext cx="3839513" cy="1200329"/>
          </a:xfrm>
          <a:prstGeom prst="rect">
            <a:avLst/>
          </a:prstGeom>
          <a:noFill/>
        </p:spPr>
        <p:txBody>
          <a:bodyPr wrap="none" rtlCol="0">
            <a:spAutoFit/>
          </a:bodyPr>
          <a:lstStyle/>
          <a:p>
            <a:pPr algn="ctr"/>
            <a:r>
              <a:rPr lang="en-US" sz="2800" dirty="0">
                <a:latin typeface="Comic Sans MS" panose="030F0702030302020204" pitchFamily="66" charset="0"/>
              </a:rPr>
              <a:t>The Simple Definition</a:t>
            </a:r>
          </a:p>
          <a:p>
            <a:pPr algn="ctr"/>
            <a:r>
              <a:rPr lang="en-US" sz="4400" b="1" dirty="0">
                <a:solidFill>
                  <a:srgbClr val="A61E1E"/>
                </a:solidFill>
                <a:latin typeface="Comic Sans MS" panose="030F0702030302020204" pitchFamily="66" charset="0"/>
              </a:rPr>
              <a:t>LEADERSHIP</a:t>
            </a:r>
          </a:p>
        </p:txBody>
      </p:sp>
    </p:spTree>
    <p:extLst>
      <p:ext uri="{BB962C8B-B14F-4D97-AF65-F5344CB8AC3E}">
        <p14:creationId xmlns:p14="http://schemas.microsoft.com/office/powerpoint/2010/main" val="348062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B8B43-4BB9-4776-AD62-685B39FE6C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55" y="0"/>
            <a:ext cx="9144000" cy="6858000"/>
          </a:xfrm>
          <a:prstGeom prst="rect">
            <a:avLst/>
          </a:prstGeom>
        </p:spPr>
      </p:pic>
      <p:sp>
        <p:nvSpPr>
          <p:cNvPr id="4" name="TextBox 3">
            <a:extLst>
              <a:ext uri="{FF2B5EF4-FFF2-40B4-BE49-F238E27FC236}">
                <a16:creationId xmlns:a16="http://schemas.microsoft.com/office/drawing/2014/main" id="{EFEF3CCF-1C1E-4974-A11B-D9C594A26CE1}"/>
              </a:ext>
            </a:extLst>
          </p:cNvPr>
          <p:cNvSpPr txBox="1"/>
          <p:nvPr/>
        </p:nvSpPr>
        <p:spPr>
          <a:xfrm>
            <a:off x="258913" y="181830"/>
            <a:ext cx="8666329"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BE ONE OF THEM. LEAD ALL OF THEM.</a:t>
            </a:r>
          </a:p>
          <a:p>
            <a:pPr algn="ctr"/>
            <a:r>
              <a:rPr lang="en-US" sz="4000" b="1" dirty="0">
                <a:solidFill>
                  <a:schemeClr val="bg1"/>
                </a:solidFill>
                <a:effectLst>
                  <a:outerShdw blurRad="38100" dist="38100" dir="2700000" algn="tl">
                    <a:srgbClr val="000000">
                      <a:alpha val="43137"/>
                    </a:srgbClr>
                  </a:outerShdw>
                </a:effectLst>
                <a:latin typeface="Arial Narrow" panose="020B0606020202030204" pitchFamily="34" charset="0"/>
              </a:rPr>
              <a:t>YOU DO IT WITH INFLUENCE…</a:t>
            </a:r>
          </a:p>
        </p:txBody>
      </p:sp>
      <p:sp>
        <p:nvSpPr>
          <p:cNvPr id="5" name="TextBox 4">
            <a:extLst>
              <a:ext uri="{FF2B5EF4-FFF2-40B4-BE49-F238E27FC236}">
                <a16:creationId xmlns:a16="http://schemas.microsoft.com/office/drawing/2014/main" id="{2FF028EE-A97E-401C-A1A8-9797482057D1}"/>
              </a:ext>
            </a:extLst>
          </p:cNvPr>
          <p:cNvSpPr txBox="1"/>
          <p:nvPr/>
        </p:nvSpPr>
        <p:spPr>
          <a:xfrm>
            <a:off x="54185" y="5759357"/>
            <a:ext cx="9074215" cy="830997"/>
          </a:xfrm>
          <a:prstGeom prst="rect">
            <a:avLst/>
          </a:prstGeom>
          <a:noFill/>
        </p:spPr>
        <p:txBody>
          <a:bodyPr wrap="none" rtlCol="0">
            <a:spAutoFit/>
          </a:bodyPr>
          <a:lstStyle/>
          <a:p>
            <a:r>
              <a:rPr lang="en-US" sz="4800" dirty="0">
                <a:solidFill>
                  <a:srgbClr val="2C80FD"/>
                </a:solidFill>
                <a:effectLst>
                  <a:outerShdw blurRad="38100" dist="38100" dir="2700000" algn="tl">
                    <a:srgbClr val="000000">
                      <a:alpha val="43137"/>
                    </a:srgbClr>
                  </a:outerShdw>
                </a:effectLst>
                <a:latin typeface="Arial Narrow" panose="020B0606020202030204" pitchFamily="34" charset="0"/>
              </a:rPr>
              <a:t>…NOT WITH AUTHORITY. BUT HOW?</a:t>
            </a:r>
          </a:p>
        </p:txBody>
      </p:sp>
      <p:sp>
        <p:nvSpPr>
          <p:cNvPr id="2" name="TextBox 1">
            <a:extLst>
              <a:ext uri="{FF2B5EF4-FFF2-40B4-BE49-F238E27FC236}">
                <a16:creationId xmlns:a16="http://schemas.microsoft.com/office/drawing/2014/main" id="{FE4B534F-D043-4DFC-9998-DE2EE1491BF0}"/>
              </a:ext>
            </a:extLst>
          </p:cNvPr>
          <p:cNvSpPr txBox="1"/>
          <p:nvPr/>
        </p:nvSpPr>
        <p:spPr>
          <a:xfrm>
            <a:off x="6112334" y="2115401"/>
            <a:ext cx="1120820" cy="994118"/>
          </a:xfrm>
          <a:prstGeom prst="rect">
            <a:avLst/>
          </a:prstGeom>
          <a:noFill/>
        </p:spPr>
        <p:txBody>
          <a:bodyPr wrap="none" rtlCol="0">
            <a:spAutoFit/>
          </a:bodyPr>
          <a:lstStyle/>
          <a:p>
            <a:pPr algn="ctr">
              <a:lnSpc>
                <a:spcPct val="80000"/>
              </a:lnSpc>
            </a:pPr>
            <a:r>
              <a:rPr lang="en-US" sz="2000" dirty="0">
                <a:solidFill>
                  <a:srgbClr val="FFFF00"/>
                </a:solidFill>
                <a:latin typeface="MV Boli" panose="02000500030200090000" pitchFamily="2" charset="0"/>
                <a:cs typeface="MV Boli" panose="02000500030200090000" pitchFamily="2" charset="0"/>
              </a:rPr>
              <a:t>I am an</a:t>
            </a:r>
          </a:p>
          <a:p>
            <a:pPr algn="ctr">
              <a:lnSpc>
                <a:spcPct val="80000"/>
              </a:lnSpc>
            </a:pPr>
            <a:r>
              <a:rPr lang="en-US" sz="3200" b="1" dirty="0">
                <a:solidFill>
                  <a:srgbClr val="FFFF00"/>
                </a:solidFill>
                <a:latin typeface="MV Boli" panose="02000500030200090000" pitchFamily="2" charset="0"/>
                <a:cs typeface="MV Boli" panose="02000500030200090000" pitchFamily="2" charset="0"/>
              </a:rPr>
              <a:t>IWA</a:t>
            </a:r>
          </a:p>
          <a:p>
            <a:pPr algn="ctr">
              <a:lnSpc>
                <a:spcPct val="80000"/>
              </a:lnSpc>
            </a:pPr>
            <a:r>
              <a:rPr lang="en-US" sz="2000" dirty="0">
                <a:solidFill>
                  <a:srgbClr val="FFFF00"/>
                </a:solidFill>
                <a:latin typeface="MV Boli" panose="02000500030200090000" pitchFamily="2" charset="0"/>
                <a:cs typeface="MV Boli" panose="02000500030200090000" pitchFamily="2" charset="0"/>
              </a:rPr>
              <a:t>leader</a:t>
            </a:r>
          </a:p>
        </p:txBody>
      </p:sp>
    </p:spTree>
    <p:extLst>
      <p:ext uri="{BB962C8B-B14F-4D97-AF65-F5344CB8AC3E}">
        <p14:creationId xmlns:p14="http://schemas.microsoft.com/office/powerpoint/2010/main" val="186704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230A0-31AA-4853-BF70-6038E3B465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54" y="0"/>
            <a:ext cx="9159237" cy="6858000"/>
          </a:xfrm>
          <a:prstGeom prst="rect">
            <a:avLst/>
          </a:prstGeom>
        </p:spPr>
      </p:pic>
      <p:sp>
        <p:nvSpPr>
          <p:cNvPr id="4" name="TextBox 3">
            <a:extLst>
              <a:ext uri="{FF2B5EF4-FFF2-40B4-BE49-F238E27FC236}">
                <a16:creationId xmlns:a16="http://schemas.microsoft.com/office/drawing/2014/main" id="{AB4642EA-DFF3-484D-83D7-A04C65483347}"/>
              </a:ext>
            </a:extLst>
          </p:cNvPr>
          <p:cNvSpPr txBox="1"/>
          <p:nvPr/>
        </p:nvSpPr>
        <p:spPr>
          <a:xfrm>
            <a:off x="3152240" y="2688609"/>
            <a:ext cx="889987" cy="369332"/>
          </a:xfrm>
          <a:prstGeom prst="rect">
            <a:avLst/>
          </a:prstGeom>
          <a:noFill/>
        </p:spPr>
        <p:txBody>
          <a:bodyPr wrap="none" rtlCol="0">
            <a:spAutoFit/>
          </a:bodyPr>
          <a:lstStyle/>
          <a:p>
            <a:r>
              <a:rPr lang="en-US" b="1" dirty="0">
                <a:solidFill>
                  <a:schemeClr val="bg1"/>
                </a:solidFill>
              </a:rPr>
              <a:t>HOW?</a:t>
            </a:r>
          </a:p>
        </p:txBody>
      </p:sp>
      <p:sp>
        <p:nvSpPr>
          <p:cNvPr id="5" name="TextBox 4">
            <a:extLst>
              <a:ext uri="{FF2B5EF4-FFF2-40B4-BE49-F238E27FC236}">
                <a16:creationId xmlns:a16="http://schemas.microsoft.com/office/drawing/2014/main" id="{1422B106-B20B-4E84-B54C-377061EAE7D5}"/>
              </a:ext>
            </a:extLst>
          </p:cNvPr>
          <p:cNvSpPr txBox="1"/>
          <p:nvPr/>
        </p:nvSpPr>
        <p:spPr>
          <a:xfrm>
            <a:off x="7383044" y="1634786"/>
            <a:ext cx="1444626" cy="584775"/>
          </a:xfrm>
          <a:prstGeom prst="rect">
            <a:avLst/>
          </a:prstGeom>
          <a:noFill/>
        </p:spPr>
        <p:txBody>
          <a:bodyPr wrap="none" rtlCol="0">
            <a:spAutoFit/>
          </a:bodyPr>
          <a:lstStyle/>
          <a:p>
            <a:pPr algn="ctr"/>
            <a:r>
              <a:rPr lang="en-US" sz="1600" b="1" dirty="0">
                <a:solidFill>
                  <a:schemeClr val="bg1"/>
                </a:solidFill>
              </a:rPr>
              <a:t>REFERENCE</a:t>
            </a:r>
          </a:p>
          <a:p>
            <a:pPr algn="ctr"/>
            <a:r>
              <a:rPr lang="en-US" sz="1600" b="1" dirty="0">
                <a:solidFill>
                  <a:schemeClr val="bg1"/>
                </a:solidFill>
              </a:rPr>
              <a:t>MATERIALS</a:t>
            </a:r>
          </a:p>
        </p:txBody>
      </p:sp>
      <p:sp>
        <p:nvSpPr>
          <p:cNvPr id="6" name="TextBox 5">
            <a:extLst>
              <a:ext uri="{FF2B5EF4-FFF2-40B4-BE49-F238E27FC236}">
                <a16:creationId xmlns:a16="http://schemas.microsoft.com/office/drawing/2014/main" id="{F5776825-B224-44A9-BCAC-25CA3AEAC9DE}"/>
              </a:ext>
            </a:extLst>
          </p:cNvPr>
          <p:cNvSpPr txBox="1"/>
          <p:nvPr/>
        </p:nvSpPr>
        <p:spPr>
          <a:xfrm>
            <a:off x="1255244" y="1648433"/>
            <a:ext cx="1405674" cy="683264"/>
          </a:xfrm>
          <a:prstGeom prst="rect">
            <a:avLst/>
          </a:prstGeom>
          <a:noFill/>
        </p:spPr>
        <p:txBody>
          <a:bodyPr wrap="square" rtlCol="0">
            <a:spAutoFit/>
          </a:bodyPr>
          <a:lstStyle/>
          <a:p>
            <a:pPr algn="ctr">
              <a:lnSpc>
                <a:spcPct val="80000"/>
              </a:lnSpc>
            </a:pPr>
            <a:r>
              <a:rPr lang="en-US" sz="1600" b="1" dirty="0">
                <a:solidFill>
                  <a:schemeClr val="bg1"/>
                </a:solidFill>
              </a:rPr>
              <a:t>PRACTICAL</a:t>
            </a:r>
          </a:p>
          <a:p>
            <a:pPr algn="ctr">
              <a:lnSpc>
                <a:spcPct val="80000"/>
              </a:lnSpc>
            </a:pPr>
            <a:r>
              <a:rPr lang="en-US" sz="1600" b="1" dirty="0">
                <a:solidFill>
                  <a:schemeClr val="bg1"/>
                </a:solidFill>
              </a:rPr>
              <a:t>TIPS </a:t>
            </a:r>
          </a:p>
          <a:p>
            <a:pPr algn="ctr">
              <a:lnSpc>
                <a:spcPct val="80000"/>
              </a:lnSpc>
            </a:pPr>
            <a:r>
              <a:rPr lang="en-US" sz="1600" b="1" dirty="0">
                <a:solidFill>
                  <a:schemeClr val="bg1"/>
                </a:solidFill>
              </a:rPr>
              <a:t>I CAN USE</a:t>
            </a:r>
          </a:p>
        </p:txBody>
      </p:sp>
      <p:sp>
        <p:nvSpPr>
          <p:cNvPr id="7" name="Rectangle 6">
            <a:extLst>
              <a:ext uri="{FF2B5EF4-FFF2-40B4-BE49-F238E27FC236}">
                <a16:creationId xmlns:a16="http://schemas.microsoft.com/office/drawing/2014/main" id="{848FF11F-FFFB-4519-A24D-796014AD5D06}"/>
              </a:ext>
            </a:extLst>
          </p:cNvPr>
          <p:cNvSpPr/>
          <p:nvPr/>
        </p:nvSpPr>
        <p:spPr>
          <a:xfrm>
            <a:off x="106072" y="2228919"/>
            <a:ext cx="1309974" cy="338554"/>
          </a:xfrm>
          <a:prstGeom prst="rect">
            <a:avLst/>
          </a:prstGeom>
        </p:spPr>
        <p:txBody>
          <a:bodyPr wrap="none">
            <a:spAutoFit/>
          </a:bodyPr>
          <a:lstStyle/>
          <a:p>
            <a:r>
              <a:rPr lang="en-US" sz="1600" b="1" dirty="0">
                <a:solidFill>
                  <a:schemeClr val="bg1"/>
                </a:solidFill>
                <a:effectLst>
                  <a:outerShdw blurRad="38100" dist="38100" dir="2700000" algn="tl">
                    <a:srgbClr val="000000">
                      <a:alpha val="43137"/>
                    </a:srgbClr>
                  </a:outerShdw>
                </a:effectLst>
              </a:rPr>
              <a:t>EXAMPLES</a:t>
            </a:r>
          </a:p>
        </p:txBody>
      </p:sp>
      <p:sp>
        <p:nvSpPr>
          <p:cNvPr id="8" name="Rectangle 7">
            <a:extLst>
              <a:ext uri="{FF2B5EF4-FFF2-40B4-BE49-F238E27FC236}">
                <a16:creationId xmlns:a16="http://schemas.microsoft.com/office/drawing/2014/main" id="{99182365-402A-458A-A85B-2A4E97F97927}"/>
              </a:ext>
            </a:extLst>
          </p:cNvPr>
          <p:cNvSpPr/>
          <p:nvPr/>
        </p:nvSpPr>
        <p:spPr>
          <a:xfrm>
            <a:off x="4976425" y="2275825"/>
            <a:ext cx="936475" cy="338554"/>
          </a:xfrm>
          <a:prstGeom prst="rect">
            <a:avLst/>
          </a:prstGeom>
        </p:spPr>
        <p:txBody>
          <a:bodyPr wrap="none">
            <a:spAutoFit/>
          </a:bodyPr>
          <a:lstStyle/>
          <a:p>
            <a:r>
              <a:rPr lang="en-US" sz="1600" b="1" dirty="0">
                <a:solidFill>
                  <a:schemeClr val="bg1"/>
                </a:solidFill>
              </a:rPr>
              <a:t>BOOKS</a:t>
            </a:r>
          </a:p>
        </p:txBody>
      </p:sp>
      <p:sp>
        <p:nvSpPr>
          <p:cNvPr id="9" name="Rectangle 8">
            <a:extLst>
              <a:ext uri="{FF2B5EF4-FFF2-40B4-BE49-F238E27FC236}">
                <a16:creationId xmlns:a16="http://schemas.microsoft.com/office/drawing/2014/main" id="{B845A5D9-C582-4A74-BBC0-DD6B27671A35}"/>
              </a:ext>
            </a:extLst>
          </p:cNvPr>
          <p:cNvSpPr/>
          <p:nvPr/>
        </p:nvSpPr>
        <p:spPr>
          <a:xfrm>
            <a:off x="8173598" y="2862465"/>
            <a:ext cx="800219" cy="369332"/>
          </a:xfrm>
          <a:prstGeom prst="rect">
            <a:avLst/>
          </a:prstGeom>
        </p:spPr>
        <p:txBody>
          <a:bodyPr wrap="none">
            <a:spAutoFit/>
          </a:bodyPr>
          <a:lstStyle/>
          <a:p>
            <a:r>
              <a:rPr lang="en-US" b="1" dirty="0">
                <a:solidFill>
                  <a:schemeClr val="bg1"/>
                </a:solidFill>
              </a:rPr>
              <a:t>HELP</a:t>
            </a:r>
          </a:p>
        </p:txBody>
      </p:sp>
      <p:sp>
        <p:nvSpPr>
          <p:cNvPr id="10" name="Rectangle 9">
            <a:extLst>
              <a:ext uri="{FF2B5EF4-FFF2-40B4-BE49-F238E27FC236}">
                <a16:creationId xmlns:a16="http://schemas.microsoft.com/office/drawing/2014/main" id="{43CA33C3-FB17-4D9D-82C6-02E6AA39B71C}"/>
              </a:ext>
            </a:extLst>
          </p:cNvPr>
          <p:cNvSpPr/>
          <p:nvPr/>
        </p:nvSpPr>
        <p:spPr>
          <a:xfrm>
            <a:off x="5880062" y="2035230"/>
            <a:ext cx="1328447" cy="683264"/>
          </a:xfrm>
          <a:prstGeom prst="rect">
            <a:avLst/>
          </a:prstGeom>
        </p:spPr>
        <p:txBody>
          <a:bodyPr wrap="square">
            <a:spAutoFit/>
          </a:bodyPr>
          <a:lstStyle/>
          <a:p>
            <a:pPr algn="ctr">
              <a:lnSpc>
                <a:spcPct val="80000"/>
              </a:lnSpc>
            </a:pPr>
            <a:r>
              <a:rPr lang="en-US" sz="1600" b="1" dirty="0">
                <a:solidFill>
                  <a:schemeClr val="bg1"/>
                </a:solidFill>
              </a:rPr>
              <a:t>SHOW </a:t>
            </a:r>
          </a:p>
          <a:p>
            <a:pPr algn="ctr">
              <a:lnSpc>
                <a:spcPct val="80000"/>
              </a:lnSpc>
            </a:pPr>
            <a:r>
              <a:rPr lang="en-US" sz="1600" b="1" dirty="0">
                <a:solidFill>
                  <a:schemeClr val="bg1"/>
                </a:solidFill>
              </a:rPr>
              <a:t>ME HOW TO GROW</a:t>
            </a:r>
          </a:p>
        </p:txBody>
      </p:sp>
      <p:sp>
        <p:nvSpPr>
          <p:cNvPr id="11" name="Rectangle 10">
            <a:extLst>
              <a:ext uri="{FF2B5EF4-FFF2-40B4-BE49-F238E27FC236}">
                <a16:creationId xmlns:a16="http://schemas.microsoft.com/office/drawing/2014/main" id="{9A60B26E-407B-4122-97B0-85439E4DA0CD}"/>
              </a:ext>
            </a:extLst>
          </p:cNvPr>
          <p:cNvSpPr/>
          <p:nvPr/>
        </p:nvSpPr>
        <p:spPr>
          <a:xfrm>
            <a:off x="5471957" y="555399"/>
            <a:ext cx="1458476" cy="923330"/>
          </a:xfrm>
          <a:prstGeom prst="rect">
            <a:avLst/>
          </a:prstGeom>
        </p:spPr>
        <p:txBody>
          <a:bodyPr wrap="none">
            <a:spAutoFit/>
          </a:bodyPr>
          <a:lstStyle/>
          <a:p>
            <a:r>
              <a:rPr lang="en-US" b="1" i="1" dirty="0">
                <a:solidFill>
                  <a:schemeClr val="bg2"/>
                </a:solidFill>
                <a:effectLst>
                  <a:outerShdw blurRad="38100" dist="38100" dir="2700000" algn="tl">
                    <a:srgbClr val="000000">
                      <a:alpha val="43137"/>
                    </a:srgbClr>
                  </a:outerShdw>
                </a:effectLst>
              </a:rPr>
              <a:t>Yourself</a:t>
            </a:r>
          </a:p>
          <a:p>
            <a:r>
              <a:rPr lang="en-US" b="1" i="1" dirty="0">
                <a:solidFill>
                  <a:schemeClr val="bg2"/>
                </a:solidFill>
                <a:effectLst>
                  <a:outerShdw blurRad="38100" dist="38100" dir="2700000" algn="tl">
                    <a:srgbClr val="000000">
                      <a:alpha val="43137"/>
                    </a:srgbClr>
                  </a:outerShdw>
                </a:effectLst>
              </a:rPr>
              <a:t>Your career</a:t>
            </a:r>
          </a:p>
          <a:p>
            <a:r>
              <a:rPr lang="en-US" b="1" i="1" dirty="0">
                <a:solidFill>
                  <a:schemeClr val="bg2"/>
                </a:solidFill>
                <a:effectLst>
                  <a:outerShdw blurRad="38100" dist="38100" dir="2700000" algn="tl">
                    <a:srgbClr val="000000">
                      <a:alpha val="43137"/>
                    </a:srgbClr>
                  </a:outerShdw>
                </a:effectLst>
              </a:rPr>
              <a:t>Others</a:t>
            </a:r>
          </a:p>
        </p:txBody>
      </p:sp>
      <p:sp>
        <p:nvSpPr>
          <p:cNvPr id="12" name="TextBox 11">
            <a:extLst>
              <a:ext uri="{FF2B5EF4-FFF2-40B4-BE49-F238E27FC236}">
                <a16:creationId xmlns:a16="http://schemas.microsoft.com/office/drawing/2014/main" id="{9AC5088F-0600-4611-8FBB-22EEAD66FD6A}"/>
              </a:ext>
            </a:extLst>
          </p:cNvPr>
          <p:cNvSpPr txBox="1"/>
          <p:nvPr/>
        </p:nvSpPr>
        <p:spPr>
          <a:xfrm>
            <a:off x="5069283" y="527701"/>
            <a:ext cx="402674" cy="978729"/>
          </a:xfrm>
          <a:prstGeom prst="rect">
            <a:avLst/>
          </a:prstGeom>
          <a:noFill/>
        </p:spPr>
        <p:txBody>
          <a:bodyPr wrap="none" rtlCol="0">
            <a:spAutoFit/>
          </a:bodyPr>
          <a:lstStyle/>
          <a:p>
            <a:pPr algn="ctr">
              <a:lnSpc>
                <a:spcPct val="80000"/>
              </a:lnSpc>
            </a:pPr>
            <a:r>
              <a:rPr lang="en-US" b="1" dirty="0">
                <a:solidFill>
                  <a:schemeClr val="tx2"/>
                </a:solidFill>
              </a:rPr>
              <a:t>G</a:t>
            </a:r>
            <a:br>
              <a:rPr lang="en-US" b="1" dirty="0">
                <a:solidFill>
                  <a:schemeClr val="tx2"/>
                </a:solidFill>
              </a:rPr>
            </a:br>
            <a:r>
              <a:rPr lang="en-US" b="1" dirty="0">
                <a:solidFill>
                  <a:schemeClr val="tx2"/>
                </a:solidFill>
              </a:rPr>
              <a:t>R</a:t>
            </a:r>
            <a:br>
              <a:rPr lang="en-US" b="1" dirty="0">
                <a:solidFill>
                  <a:schemeClr val="tx2"/>
                </a:solidFill>
              </a:rPr>
            </a:br>
            <a:r>
              <a:rPr lang="en-US" b="1" dirty="0">
                <a:solidFill>
                  <a:schemeClr val="tx2"/>
                </a:solidFill>
              </a:rPr>
              <a:t>O</a:t>
            </a:r>
            <a:br>
              <a:rPr lang="en-US" b="1" dirty="0">
                <a:solidFill>
                  <a:schemeClr val="tx2"/>
                </a:solidFill>
              </a:rPr>
            </a:br>
            <a:r>
              <a:rPr lang="en-US" b="1" dirty="0">
                <a:solidFill>
                  <a:schemeClr val="tx2"/>
                </a:solidFill>
              </a:rPr>
              <a:t>W</a:t>
            </a:r>
          </a:p>
        </p:txBody>
      </p:sp>
      <p:sp>
        <p:nvSpPr>
          <p:cNvPr id="13" name="Rectangle 12">
            <a:extLst>
              <a:ext uri="{FF2B5EF4-FFF2-40B4-BE49-F238E27FC236}">
                <a16:creationId xmlns:a16="http://schemas.microsoft.com/office/drawing/2014/main" id="{0BE7EC97-AD1A-4A80-98DE-6355080F8434}"/>
              </a:ext>
            </a:extLst>
          </p:cNvPr>
          <p:cNvSpPr/>
          <p:nvPr/>
        </p:nvSpPr>
        <p:spPr>
          <a:xfrm>
            <a:off x="3623881" y="3312896"/>
            <a:ext cx="1965277" cy="923330"/>
          </a:xfrm>
          <a:prstGeom prst="rect">
            <a:avLst/>
          </a:prstGeom>
        </p:spPr>
        <p:txBody>
          <a:bodyPr wrap="square">
            <a:spAutoFit/>
          </a:bodyPr>
          <a:lstStyle/>
          <a:p>
            <a:pPr algn="ctr"/>
            <a:r>
              <a:rPr lang="en-US" dirty="0">
                <a:solidFill>
                  <a:schemeClr val="tx2"/>
                </a:solidFill>
              </a:rPr>
              <a:t>You </a:t>
            </a:r>
          </a:p>
          <a:p>
            <a:pPr algn="ctr"/>
            <a:r>
              <a:rPr lang="en-US" dirty="0">
                <a:solidFill>
                  <a:schemeClr val="tx2"/>
                </a:solidFill>
              </a:rPr>
              <a:t>Must</a:t>
            </a:r>
          </a:p>
          <a:p>
            <a:pPr algn="ctr"/>
            <a:r>
              <a:rPr lang="en-US" b="1" dirty="0">
                <a:solidFill>
                  <a:schemeClr val="tx2"/>
                </a:solidFill>
              </a:rPr>
              <a:t>WALK </a:t>
            </a:r>
            <a:r>
              <a:rPr lang="en-US" sz="1600" b="1" dirty="0">
                <a:solidFill>
                  <a:schemeClr val="tx2"/>
                </a:solidFill>
              </a:rPr>
              <a:t>the</a:t>
            </a:r>
            <a:r>
              <a:rPr lang="en-US" b="1" dirty="0">
                <a:solidFill>
                  <a:schemeClr val="tx2"/>
                </a:solidFill>
              </a:rPr>
              <a:t> WALK</a:t>
            </a:r>
          </a:p>
        </p:txBody>
      </p:sp>
      <p:sp>
        <p:nvSpPr>
          <p:cNvPr id="14" name="Rectangle 13">
            <a:extLst>
              <a:ext uri="{FF2B5EF4-FFF2-40B4-BE49-F238E27FC236}">
                <a16:creationId xmlns:a16="http://schemas.microsoft.com/office/drawing/2014/main" id="{688AC9BE-4C3F-44FD-9064-21DCA9E4D1C3}"/>
              </a:ext>
            </a:extLst>
          </p:cNvPr>
          <p:cNvSpPr/>
          <p:nvPr/>
        </p:nvSpPr>
        <p:spPr>
          <a:xfrm>
            <a:off x="989937" y="4341195"/>
            <a:ext cx="7471918" cy="646331"/>
          </a:xfrm>
          <a:prstGeom prst="rect">
            <a:avLst/>
          </a:prstGeom>
        </p:spPr>
        <p:txBody>
          <a:bodyPr wrap="none">
            <a:spAutoFit/>
          </a:bodyPr>
          <a:lstStyle/>
          <a:p>
            <a:pPr algn="ctr"/>
            <a:r>
              <a:rPr lang="en-US" dirty="0">
                <a:solidFill>
                  <a:schemeClr val="tx2"/>
                </a:solidFill>
                <a:latin typeface="Comic Sans MS" panose="030F0702030302020204" pitchFamily="66" charset="0"/>
              </a:rPr>
              <a:t>You can </a:t>
            </a:r>
            <a:r>
              <a:rPr lang="en-US" b="1" i="1" dirty="0">
                <a:solidFill>
                  <a:schemeClr val="tx2"/>
                </a:solidFill>
                <a:latin typeface="Comic Sans MS" panose="030F0702030302020204" pitchFamily="66" charset="0"/>
              </a:rPr>
              <a:t>KNOW ABOUT </a:t>
            </a:r>
            <a:r>
              <a:rPr lang="en-US" dirty="0">
                <a:solidFill>
                  <a:schemeClr val="tx2"/>
                </a:solidFill>
                <a:latin typeface="Comic Sans MS" panose="030F0702030302020204" pitchFamily="66" charset="0"/>
              </a:rPr>
              <a:t>influence. But you have to </a:t>
            </a:r>
            <a:r>
              <a:rPr lang="en-US" b="1" i="1" dirty="0">
                <a:solidFill>
                  <a:schemeClr val="tx2"/>
                </a:solidFill>
                <a:latin typeface="Comic Sans MS" panose="030F0702030302020204" pitchFamily="66" charset="0"/>
              </a:rPr>
              <a:t>KNOW</a:t>
            </a:r>
            <a:r>
              <a:rPr lang="en-US" dirty="0">
                <a:solidFill>
                  <a:schemeClr val="tx2"/>
                </a:solidFill>
                <a:latin typeface="Comic Sans MS" panose="030F0702030302020204" pitchFamily="66" charset="0"/>
              </a:rPr>
              <a:t> influence.</a:t>
            </a:r>
          </a:p>
          <a:p>
            <a:pPr algn="ctr"/>
            <a:r>
              <a:rPr lang="en-US" dirty="0">
                <a:solidFill>
                  <a:schemeClr val="tx2"/>
                </a:solidFill>
                <a:latin typeface="Comic Sans MS" panose="030F0702030302020204" pitchFamily="66" charset="0"/>
              </a:rPr>
              <a:t>YOU have to practice this. You have to put in the work.</a:t>
            </a:r>
          </a:p>
        </p:txBody>
      </p:sp>
      <p:sp>
        <p:nvSpPr>
          <p:cNvPr id="16" name="Diagonal Stripe 15">
            <a:extLst>
              <a:ext uri="{FF2B5EF4-FFF2-40B4-BE49-F238E27FC236}">
                <a16:creationId xmlns:a16="http://schemas.microsoft.com/office/drawing/2014/main" id="{4EB3FC09-88AB-4E77-AD79-404188E8D62B}"/>
              </a:ext>
            </a:extLst>
          </p:cNvPr>
          <p:cNvSpPr/>
          <p:nvPr/>
        </p:nvSpPr>
        <p:spPr>
          <a:xfrm>
            <a:off x="13252" y="-1"/>
            <a:ext cx="2320120" cy="1506430"/>
          </a:xfrm>
          <a:prstGeom prst="diagStripe">
            <a:avLst>
              <a:gd name="adj" fmla="val 0"/>
            </a:avLst>
          </a:prstGeom>
          <a:solidFill>
            <a:srgbClr val="F967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solidFill>
                <a:schemeClr val="tx1"/>
              </a:solidFill>
            </a:endParaRPr>
          </a:p>
        </p:txBody>
      </p:sp>
      <p:sp>
        <p:nvSpPr>
          <p:cNvPr id="15" name="TextBox 14">
            <a:extLst>
              <a:ext uri="{FF2B5EF4-FFF2-40B4-BE49-F238E27FC236}">
                <a16:creationId xmlns:a16="http://schemas.microsoft.com/office/drawing/2014/main" id="{9814441D-FFB1-457E-86EF-A1EE4C1E0CE0}"/>
              </a:ext>
            </a:extLst>
          </p:cNvPr>
          <p:cNvSpPr txBox="1"/>
          <p:nvPr/>
        </p:nvSpPr>
        <p:spPr>
          <a:xfrm>
            <a:off x="56863" y="42350"/>
            <a:ext cx="1416699" cy="923330"/>
          </a:xfrm>
          <a:prstGeom prst="rect">
            <a:avLst/>
          </a:prstGeom>
          <a:noFill/>
        </p:spPr>
        <p:txBody>
          <a:bodyPr wrap="square" rtlCol="0">
            <a:spAutoFit/>
          </a:bodyPr>
          <a:lstStyle/>
          <a:p>
            <a:r>
              <a:rPr lang="en-US" b="1" dirty="0">
                <a:solidFill>
                  <a:schemeClr val="tx2"/>
                </a:solidFill>
              </a:rPr>
              <a:t>WHAT I’LL </a:t>
            </a:r>
          </a:p>
          <a:p>
            <a:r>
              <a:rPr lang="en-US" b="1" dirty="0">
                <a:solidFill>
                  <a:schemeClr val="tx2"/>
                </a:solidFill>
              </a:rPr>
              <a:t>DO HERE </a:t>
            </a:r>
          </a:p>
          <a:p>
            <a:r>
              <a:rPr lang="en-US" b="1" dirty="0">
                <a:solidFill>
                  <a:schemeClr val="tx2"/>
                </a:solidFill>
              </a:rPr>
              <a:t>TODAY</a:t>
            </a:r>
          </a:p>
        </p:txBody>
      </p:sp>
    </p:spTree>
    <p:extLst>
      <p:ext uri="{BB962C8B-B14F-4D97-AF65-F5344CB8AC3E}">
        <p14:creationId xmlns:p14="http://schemas.microsoft.com/office/powerpoint/2010/main" val="247487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2210-96E1-4F9C-83A9-15D2299C2DF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54" y="0"/>
            <a:ext cx="9144000" cy="4913194"/>
          </a:xfrm>
          <a:prstGeom prst="rect">
            <a:avLst/>
          </a:prstGeom>
        </p:spPr>
      </p:pic>
      <p:sp>
        <p:nvSpPr>
          <p:cNvPr id="4" name="Rectangle 3">
            <a:extLst>
              <a:ext uri="{FF2B5EF4-FFF2-40B4-BE49-F238E27FC236}">
                <a16:creationId xmlns:a16="http://schemas.microsoft.com/office/drawing/2014/main" id="{C8F4E75C-E2FE-4525-9998-24EB35386F3F}"/>
              </a:ext>
            </a:extLst>
          </p:cNvPr>
          <p:cNvSpPr/>
          <p:nvPr/>
        </p:nvSpPr>
        <p:spPr>
          <a:xfrm>
            <a:off x="13254" y="4913194"/>
            <a:ext cx="9144000" cy="1944806"/>
          </a:xfrm>
          <a:prstGeom prst="rect">
            <a:avLst/>
          </a:prstGeom>
          <a:solidFill>
            <a:srgbClr val="05A3A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
        <p:nvSpPr>
          <p:cNvPr id="5" name="Rectangle 4">
            <a:extLst>
              <a:ext uri="{FF2B5EF4-FFF2-40B4-BE49-F238E27FC236}">
                <a16:creationId xmlns:a16="http://schemas.microsoft.com/office/drawing/2014/main" id="{56058BD5-8706-483A-9A2C-83993208E039}"/>
              </a:ext>
            </a:extLst>
          </p:cNvPr>
          <p:cNvSpPr/>
          <p:nvPr/>
        </p:nvSpPr>
        <p:spPr>
          <a:xfrm>
            <a:off x="117884" y="5100736"/>
            <a:ext cx="5550089" cy="1569660"/>
          </a:xfrm>
          <a:prstGeom prst="rect">
            <a:avLst/>
          </a:prstGeom>
        </p:spPr>
        <p:txBody>
          <a:bodyPr wrap="square">
            <a:spAutoFit/>
          </a:bodyPr>
          <a:lstStyle/>
          <a:p>
            <a:r>
              <a:rPr lang="en-US" sz="2400" dirty="0">
                <a:solidFill>
                  <a:schemeClr val="bg1"/>
                </a:solidFill>
              </a:rPr>
              <a:t>Back in the “good old days,” if you were in a position of authority, you could just announce what needed to be done and assume it would be carried out. </a:t>
            </a:r>
          </a:p>
        </p:txBody>
      </p:sp>
      <p:sp>
        <p:nvSpPr>
          <p:cNvPr id="6" name="TextBox 5">
            <a:extLst>
              <a:ext uri="{FF2B5EF4-FFF2-40B4-BE49-F238E27FC236}">
                <a16:creationId xmlns:a16="http://schemas.microsoft.com/office/drawing/2014/main" id="{92418951-59F3-48C8-8B73-7C722E0DE6D9}"/>
              </a:ext>
            </a:extLst>
          </p:cNvPr>
          <p:cNvSpPr txBox="1"/>
          <p:nvPr/>
        </p:nvSpPr>
        <p:spPr>
          <a:xfrm>
            <a:off x="3320560" y="187543"/>
            <a:ext cx="2620370" cy="1661993"/>
          </a:xfrm>
          <a:prstGeom prst="rect">
            <a:avLst/>
          </a:prstGeom>
          <a:noFill/>
        </p:spPr>
        <p:txBody>
          <a:bodyPr wrap="square" rtlCol="0">
            <a:spAutoFit/>
          </a:bodyPr>
          <a:lstStyle/>
          <a:p>
            <a:pPr algn="ctr">
              <a:lnSpc>
                <a:spcPct val="85000"/>
              </a:lnSpc>
            </a:pPr>
            <a:r>
              <a:rPr lang="en-US" sz="2400" dirty="0">
                <a:latin typeface="Comic Sans MS" panose="030F0702030302020204" pitchFamily="66" charset="0"/>
              </a:rPr>
              <a:t>I’m</a:t>
            </a:r>
          </a:p>
          <a:p>
            <a:pPr algn="ctr">
              <a:lnSpc>
                <a:spcPct val="85000"/>
              </a:lnSpc>
            </a:pPr>
            <a:r>
              <a:rPr lang="en-US" sz="2400" b="1" dirty="0">
                <a:latin typeface="Comic Sans MS" panose="030F0702030302020204" pitchFamily="66" charset="0"/>
              </a:rPr>
              <a:t>THE BOSS</a:t>
            </a:r>
            <a:r>
              <a:rPr lang="en-US" sz="2400" dirty="0">
                <a:latin typeface="Comic Sans MS" panose="030F0702030302020204" pitchFamily="66" charset="0"/>
              </a:rPr>
              <a:t>.</a:t>
            </a:r>
          </a:p>
          <a:p>
            <a:pPr algn="ctr">
              <a:lnSpc>
                <a:spcPct val="85000"/>
              </a:lnSpc>
            </a:pPr>
            <a:r>
              <a:rPr lang="en-US" sz="2400" dirty="0">
                <a:latin typeface="Comic Sans MS" panose="030F0702030302020204" pitchFamily="66" charset="0"/>
              </a:rPr>
              <a:t>Just do what I tell you and get it done!!!</a:t>
            </a:r>
          </a:p>
        </p:txBody>
      </p:sp>
      <p:sp>
        <p:nvSpPr>
          <p:cNvPr id="7" name="Rectangle 6">
            <a:extLst>
              <a:ext uri="{FF2B5EF4-FFF2-40B4-BE49-F238E27FC236}">
                <a16:creationId xmlns:a16="http://schemas.microsoft.com/office/drawing/2014/main" id="{51546BCD-049A-4608-BBF8-790CE13A1AAF}"/>
              </a:ext>
            </a:extLst>
          </p:cNvPr>
          <p:cNvSpPr/>
          <p:nvPr/>
        </p:nvSpPr>
        <p:spPr>
          <a:xfrm>
            <a:off x="5940930" y="5100736"/>
            <a:ext cx="3216324" cy="1446550"/>
          </a:xfrm>
          <a:prstGeom prst="rect">
            <a:avLst/>
          </a:prstGeom>
        </p:spPr>
        <p:txBody>
          <a:bodyPr wrap="square">
            <a:spAutoFit/>
          </a:bodyPr>
          <a:lstStyle/>
          <a:p>
            <a:pPr algn="ctr"/>
            <a:r>
              <a:rPr lang="en-US" sz="4400" b="1" dirty="0">
                <a:solidFill>
                  <a:srgbClr val="FFFFFF"/>
                </a:solidFill>
                <a:latin typeface="Comic Sans MS" panose="030F0702030302020204" pitchFamily="66" charset="0"/>
              </a:rPr>
              <a:t>Times have changed.</a:t>
            </a:r>
            <a:endParaRPr lang="en-US" sz="4400" b="1" dirty="0">
              <a:latin typeface="Comic Sans MS" panose="030F0702030302020204" pitchFamily="66" charset="0"/>
            </a:endParaRPr>
          </a:p>
        </p:txBody>
      </p:sp>
      <p:sp>
        <p:nvSpPr>
          <p:cNvPr id="8" name="Isosceles Triangle 7">
            <a:extLst>
              <a:ext uri="{FF2B5EF4-FFF2-40B4-BE49-F238E27FC236}">
                <a16:creationId xmlns:a16="http://schemas.microsoft.com/office/drawing/2014/main" id="{26C4370C-3626-4D89-8EE0-24A08A3FA271}"/>
              </a:ext>
            </a:extLst>
          </p:cNvPr>
          <p:cNvSpPr/>
          <p:nvPr/>
        </p:nvSpPr>
        <p:spPr>
          <a:xfrm rot="5400000">
            <a:off x="5078764" y="5689948"/>
            <a:ext cx="1569657" cy="391240"/>
          </a:xfrm>
          <a:prstGeom prst="triangle">
            <a:avLst/>
          </a:prstGeom>
          <a:solidFill>
            <a:schemeClr val="bg1"/>
          </a:solidFill>
          <a:ln w="19050">
            <a:solidFill>
              <a:srgbClr val="09FE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endParaRPr lang="en-US" sz="1632" dirty="0"/>
          </a:p>
        </p:txBody>
      </p:sp>
    </p:spTree>
    <p:extLst>
      <p:ext uri="{BB962C8B-B14F-4D97-AF65-F5344CB8AC3E}">
        <p14:creationId xmlns:p14="http://schemas.microsoft.com/office/powerpoint/2010/main" val="397715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NAME" val="Logo"/>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GR30mt4R.ECYw_lBeD21A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NAME" val="Logo"/>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4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GR30mt4R.ECYw_lBeD21A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NAME" val="Moon"/>
</p:tagLst>
</file>

<file path=ppt/tags/tag57.xml><?xml version="1.0" encoding="utf-8"?>
<p:tagLst xmlns:a="http://schemas.openxmlformats.org/drawingml/2006/main" xmlns:r="http://schemas.openxmlformats.org/officeDocument/2006/relationships" xmlns:p="http://schemas.openxmlformats.org/presentationml/2006/main">
  <p:tag name="NAME" val="Moon"/>
</p:tagLst>
</file>

<file path=ppt/tags/tag58.xml><?xml version="1.0" encoding="utf-8"?>
<p:tagLst xmlns:a="http://schemas.openxmlformats.org/drawingml/2006/main" xmlns:r="http://schemas.openxmlformats.org/officeDocument/2006/relationships" xmlns:p="http://schemas.openxmlformats.org/presentationml/2006/main">
  <p:tag name="NAME" val="Moon"/>
</p:tagLst>
</file>

<file path=ppt/tags/tag59.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NAME" val="MoonShape"/>
</p:tagLst>
</file>

<file path=ppt/tags/tag6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3.xml><?xml version="1.0" encoding="utf-8"?>
<p:tagLst xmlns:a="http://schemas.openxmlformats.org/drawingml/2006/main" xmlns:r="http://schemas.openxmlformats.org/officeDocument/2006/relationships" xmlns:p="http://schemas.openxmlformats.org/presentationml/2006/main">
  <p:tag name="NAME" val="MoonShape"/>
</p:tagLst>
</file>

<file path=ppt/tags/tag6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5.xml><?xml version="1.0" encoding="utf-8"?>
<p:tagLst xmlns:a="http://schemas.openxmlformats.org/drawingml/2006/main" xmlns:r="http://schemas.openxmlformats.org/officeDocument/2006/relationships" xmlns:p="http://schemas.openxmlformats.org/presentationml/2006/main">
  <p:tag name="NAME" val="MoonShape"/>
</p:tagLst>
</file>

<file path=ppt/tags/tag66.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67.xml><?xml version="1.0" encoding="utf-8"?>
<p:tagLst xmlns:a="http://schemas.openxmlformats.org/drawingml/2006/main" xmlns:r="http://schemas.openxmlformats.org/officeDocument/2006/relationships" xmlns:p="http://schemas.openxmlformats.org/presentationml/2006/main">
  <p:tag name="NAME" val="MoonShape"/>
</p:tagLst>
</file>

<file path=ppt/tags/tag6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9.xml><?xml version="1.0" encoding="utf-8"?>
<p:tagLst xmlns:a="http://schemas.openxmlformats.org/drawingml/2006/main" xmlns:r="http://schemas.openxmlformats.org/officeDocument/2006/relationships" xmlns:p="http://schemas.openxmlformats.org/presentationml/2006/main">
  <p:tag name="NAME" val="MoonShape"/>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674950">
  <a:themeElements>
    <a:clrScheme name="Custom 4">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FF6600"/>
      </a:hlink>
      <a:folHlink>
        <a:srgbClr val="FF660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outerShdw blurRad="50800" dist="38100" dir="2700000" algn="tl" rotWithShape="0">
            <a:prstClr val="black">
              <a:alpha val="40000"/>
            </a:prstClr>
          </a:outerShdw>
        </a:effectLst>
      </a:spPr>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defPPr algn="ctr">
          <a:defRPr sz="1632"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6674950">
  <a:themeElements>
    <a:clrScheme name="Current">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outerShdw blurRad="50800" dist="38100" dir="2700000" algn="tl" rotWithShape="0">
            <a:prstClr val="black">
              <a:alpha val="40000"/>
            </a:prstClr>
          </a:outerShdw>
        </a:effectLst>
      </a:spPr>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defPPr algn="ctr">
          <a:defRPr sz="1632"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6674950">
  <a:themeElements>
    <a:clrScheme name="Current">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solidFill>
        </a:ln>
        <a:effectLst>
          <a:outerShdw blurRad="50800" dist="38100" dir="2700000" algn="tl" rotWithShape="0">
            <a:prstClr val="black">
              <a:alpha val="40000"/>
            </a:prstClr>
          </a:outerShdw>
        </a:effectLst>
      </a:spPr>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defPPr algn="ctr">
          <a:defRPr sz="1632"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19021</TotalTime>
  <Words>2998</Words>
  <Application>Microsoft Office PowerPoint</Application>
  <PresentationFormat>Widescreen</PresentationFormat>
  <Paragraphs>558</Paragraphs>
  <Slides>56</Slides>
  <Notes>1</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76" baseType="lpstr">
      <vt:lpstr>Arial</vt:lpstr>
      <vt:lpstr>Arial Black</vt:lpstr>
      <vt:lpstr>Arial Narrow</vt:lpstr>
      <vt:lpstr>Arial Rounded MT Bold</vt:lpstr>
      <vt:lpstr>Arial Unicode MS</vt:lpstr>
      <vt:lpstr>Britannic Bold</vt:lpstr>
      <vt:lpstr>Calibri</vt:lpstr>
      <vt:lpstr>Comic Sans MS</vt:lpstr>
      <vt:lpstr>Courier New</vt:lpstr>
      <vt:lpstr>Eras Medium ITC</vt:lpstr>
      <vt:lpstr>Harlow Solid Italic</vt:lpstr>
      <vt:lpstr>Kristen ITC</vt:lpstr>
      <vt:lpstr>MV Boli</vt:lpstr>
      <vt:lpstr>Segoe Print</vt:lpstr>
      <vt:lpstr>Segoe Script</vt:lpstr>
      <vt:lpstr>Wingdings</vt:lpstr>
      <vt:lpstr>~6674950</vt:lpstr>
      <vt:lpstr>2_~6674950</vt:lpstr>
      <vt:lpstr>1_~6674950</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T-Bone</dc:creator>
  <cp:lastModifiedBy>Terry</cp:lastModifiedBy>
  <cp:revision>1116</cp:revision>
  <cp:lastPrinted>2018-01-16T20:26:46Z</cp:lastPrinted>
  <dcterms:created xsi:type="dcterms:W3CDTF">2017-04-27T12:30:15Z</dcterms:created>
  <dcterms:modified xsi:type="dcterms:W3CDTF">2019-12-31T01:28:23Z</dcterms:modified>
</cp:coreProperties>
</file>